
<file path=[Content_Types].xml><?xml version="1.0" encoding="utf-8"?>
<Types xmlns="http://schemas.openxmlformats.org/package/2006/content-types">
  <Default Extension="mp3" ContentType="audio/mpeg"/>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68" r:id="rId2"/>
    <p:sldId id="257" r:id="rId3"/>
    <p:sldId id="259" r:id="rId4"/>
    <p:sldId id="260" r:id="rId5"/>
    <p:sldId id="267" r:id="rId6"/>
    <p:sldId id="271" r:id="rId7"/>
    <p:sldId id="272" r:id="rId8"/>
    <p:sldId id="273" r:id="rId9"/>
    <p:sldId id="274" r:id="rId10"/>
    <p:sldId id="275" r:id="rId11"/>
    <p:sldId id="276" r:id="rId12"/>
    <p:sldId id="277" r:id="rId13"/>
    <p:sldId id="269" r:id="rId14"/>
    <p:sldId id="263" r:id="rId15"/>
    <p:sldId id="270" r:id="rId16"/>
    <p:sldId id="281" r:id="rId17"/>
    <p:sldId id="278" r:id="rId18"/>
    <p:sldId id="279" r:id="rId19"/>
    <p:sldId id="280" r:id="rId20"/>
    <p:sldId id="282" r:id="rId21"/>
    <p:sldId id="258" r:id="rId22"/>
    <p:sldId id="283"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6" autoAdjust="0"/>
    <p:restoredTop sz="94660"/>
  </p:normalViewPr>
  <p:slideViewPr>
    <p:cSldViewPr snapToGrid="0">
      <p:cViewPr>
        <p:scale>
          <a:sx n="91" d="100"/>
          <a:sy n="91" d="100"/>
        </p:scale>
        <p:origin x="738"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media1.mp3>
</file>

<file path=ppt/media/media2.mp3>
</file>

<file path=ppt/media/media3.mp3>
</file>

<file path=ppt/media/media4.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8BF74E-A9DD-485A-A067-DD786584E21D}" type="datetimeFigureOut">
              <a:rPr lang="zh-CN" altLang="en-US" smtClean="0"/>
              <a:t>18.4.2</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DF2A4F-15A5-4960-8BE8-EE015D77E3E5}" type="slidenum">
              <a:rPr lang="zh-CN" altLang="en-US" smtClean="0"/>
              <a:t>‹#›</a:t>
            </a:fld>
            <a:endParaRPr lang="zh-CN" altLang="en-US"/>
          </a:p>
        </p:txBody>
      </p:sp>
    </p:spTree>
    <p:extLst>
      <p:ext uri="{BB962C8B-B14F-4D97-AF65-F5344CB8AC3E}">
        <p14:creationId xmlns:p14="http://schemas.microsoft.com/office/powerpoint/2010/main" val="4212881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3201432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791727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40575471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E00E918F-A8E0-4A7E-85B9-64D09862C98E}"/>
              </a:ext>
            </a:extLst>
          </p:cNvPr>
          <p:cNvSpPr/>
          <p:nvPr userDrawn="1"/>
        </p:nvSpPr>
        <p:spPr>
          <a:xfrm>
            <a:off x="0" y="1"/>
            <a:ext cx="9144000" cy="931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矩形 10">
            <a:extLst>
              <a:ext uri="{FF2B5EF4-FFF2-40B4-BE49-F238E27FC236}">
                <a16:creationId xmlns:a16="http://schemas.microsoft.com/office/drawing/2014/main" id="{55C4CB08-7058-4F20-9A46-0E117A4E0F62}"/>
              </a:ext>
            </a:extLst>
          </p:cNvPr>
          <p:cNvSpPr/>
          <p:nvPr userDrawn="1"/>
        </p:nvSpPr>
        <p:spPr>
          <a:xfrm>
            <a:off x="0" y="1041862"/>
            <a:ext cx="9144000" cy="1163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占位符 12">
            <a:extLst>
              <a:ext uri="{FF2B5EF4-FFF2-40B4-BE49-F238E27FC236}">
                <a16:creationId xmlns:a16="http://schemas.microsoft.com/office/drawing/2014/main" id="{70F60640-9833-4193-96FB-82528EED2EE1}"/>
              </a:ext>
            </a:extLst>
          </p:cNvPr>
          <p:cNvSpPr>
            <a:spLocks noGrp="1"/>
          </p:cNvSpPr>
          <p:nvPr>
            <p:ph type="body" sz="quarter" idx="10"/>
          </p:nvPr>
        </p:nvSpPr>
        <p:spPr>
          <a:xfrm>
            <a:off x="398859" y="276687"/>
            <a:ext cx="8192344" cy="609600"/>
          </a:xfrm>
        </p:spPr>
        <p:txBody>
          <a:bodyPr>
            <a:noAutofit/>
          </a:bodyPr>
          <a:lstStyle>
            <a:lvl1pPr marL="0" indent="0">
              <a:buFont typeface="Arial" panose="020B0604020202020204" pitchFamily="34" charset="0"/>
              <a:buNone/>
              <a:defRPr sz="2700" b="1">
                <a:solidFill>
                  <a:schemeClr val="bg1"/>
                </a:solidFill>
                <a:latin typeface="Microsoft JhengHei UI" panose="020B0604030504040204" pitchFamily="34" charset="-120"/>
                <a:ea typeface="Microsoft JhengHei UI" panose="020B0604030504040204" pitchFamily="34" charset="-120"/>
              </a:defRPr>
            </a:lvl1pPr>
            <a:lvl2pPr marL="342900" indent="0">
              <a:buNone/>
              <a:defRPr sz="2400" b="1"/>
            </a:lvl2pPr>
            <a:lvl3pPr marL="685800" indent="0">
              <a:buNone/>
              <a:defRPr sz="2100" b="1"/>
            </a:lvl3pPr>
            <a:lvl4pPr marL="1028700" indent="0">
              <a:buNone/>
              <a:defRPr sz="1800" b="1"/>
            </a:lvl4pPr>
            <a:lvl5pPr marL="1371600" indent="0">
              <a:buNone/>
              <a:defRPr sz="1800" b="1"/>
            </a:lvl5pPr>
          </a:lstStyle>
          <a:p>
            <a:pPr lvl="0"/>
            <a:r>
              <a:rPr lang="zh-CN" altLang="en-US" dirty="0"/>
              <a:t>编辑母版文本样式</a:t>
            </a:r>
          </a:p>
        </p:txBody>
      </p:sp>
    </p:spTree>
    <p:extLst>
      <p:ext uri="{BB962C8B-B14F-4D97-AF65-F5344CB8AC3E}">
        <p14:creationId xmlns:p14="http://schemas.microsoft.com/office/powerpoint/2010/main" val="5395069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节标题">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7" name="矩形: 剪去单角 6">
            <a:extLst>
              <a:ext uri="{FF2B5EF4-FFF2-40B4-BE49-F238E27FC236}">
                <a16:creationId xmlns:a16="http://schemas.microsoft.com/office/drawing/2014/main" id="{5DBA4A9F-73FE-44DC-A588-76B91084B934}"/>
              </a:ext>
            </a:extLst>
          </p:cNvPr>
          <p:cNvSpPr/>
          <p:nvPr userDrawn="1"/>
        </p:nvSpPr>
        <p:spPr>
          <a:xfrm>
            <a:off x="0" y="0"/>
            <a:ext cx="9144000" cy="685800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dirty="0"/>
          </a:p>
        </p:txBody>
      </p:sp>
      <p:sp>
        <p:nvSpPr>
          <p:cNvPr id="13" name="矩形: 剪去单角 12">
            <a:extLst>
              <a:ext uri="{FF2B5EF4-FFF2-40B4-BE49-F238E27FC236}">
                <a16:creationId xmlns:a16="http://schemas.microsoft.com/office/drawing/2014/main" id="{C948DBC0-554F-48A2-96F6-86FE7730C56A}"/>
              </a:ext>
            </a:extLst>
          </p:cNvPr>
          <p:cNvSpPr/>
          <p:nvPr userDrawn="1"/>
        </p:nvSpPr>
        <p:spPr>
          <a:xfrm>
            <a:off x="1926475" y="3241964"/>
            <a:ext cx="6727074" cy="913778"/>
          </a:xfrm>
          <a:prstGeom prst="snip1Rect">
            <a:avLst/>
          </a:prstGeom>
          <a:ln w="152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sp>
        <p:nvSpPr>
          <p:cNvPr id="9" name="流程图: 准备 8">
            <a:extLst>
              <a:ext uri="{FF2B5EF4-FFF2-40B4-BE49-F238E27FC236}">
                <a16:creationId xmlns:a16="http://schemas.microsoft.com/office/drawing/2014/main" id="{104C8297-27C3-4407-B97C-96ABAD3C2A40}"/>
              </a:ext>
            </a:extLst>
          </p:cNvPr>
          <p:cNvSpPr/>
          <p:nvPr userDrawn="1"/>
        </p:nvSpPr>
        <p:spPr>
          <a:xfrm>
            <a:off x="89488" y="3036916"/>
            <a:ext cx="2370957" cy="1312786"/>
          </a:xfrm>
          <a:prstGeom prst="flowChartPreparation">
            <a:avLst/>
          </a:prstGeom>
          <a:ln w="254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dirty="0"/>
          </a:p>
        </p:txBody>
      </p:sp>
      <p:sp>
        <p:nvSpPr>
          <p:cNvPr id="11" name="文本占位符 12">
            <a:extLst>
              <a:ext uri="{FF2B5EF4-FFF2-40B4-BE49-F238E27FC236}">
                <a16:creationId xmlns:a16="http://schemas.microsoft.com/office/drawing/2014/main" id="{468A2A4C-4CCE-4ACE-9C66-7BFDB1423D56}"/>
              </a:ext>
            </a:extLst>
          </p:cNvPr>
          <p:cNvSpPr>
            <a:spLocks noGrp="1"/>
          </p:cNvSpPr>
          <p:nvPr>
            <p:ph type="body" sz="quarter" idx="10"/>
          </p:nvPr>
        </p:nvSpPr>
        <p:spPr>
          <a:xfrm>
            <a:off x="2384369" y="3429000"/>
            <a:ext cx="6105697" cy="584253"/>
          </a:xfrm>
        </p:spPr>
        <p:txBody>
          <a:bodyPr>
            <a:noAutofit/>
          </a:bodyPr>
          <a:lstStyle>
            <a:lvl1pPr marL="0" indent="0" algn="ctr">
              <a:buFont typeface="Arial" panose="020B0604020202020204" pitchFamily="34" charset="0"/>
              <a:buNone/>
              <a:defRPr sz="2700" b="1">
                <a:solidFill>
                  <a:schemeClr val="bg1"/>
                </a:solidFill>
                <a:latin typeface="Microsoft JhengHei UI" panose="020B0604030504040204" pitchFamily="34" charset="-120"/>
                <a:ea typeface="Microsoft JhengHei UI" panose="020B0604030504040204" pitchFamily="34" charset="-120"/>
              </a:defRPr>
            </a:lvl1pPr>
            <a:lvl2pPr marL="342900" indent="0">
              <a:buNone/>
              <a:defRPr sz="2400" b="1"/>
            </a:lvl2pPr>
            <a:lvl3pPr marL="685800" indent="0">
              <a:buNone/>
              <a:defRPr sz="2100" b="1"/>
            </a:lvl3pPr>
            <a:lvl4pPr marL="1028700" indent="0">
              <a:buNone/>
              <a:defRPr sz="1800" b="1"/>
            </a:lvl4pPr>
            <a:lvl5pPr marL="1371600" indent="0">
              <a:buNone/>
              <a:defRPr sz="1800" b="1"/>
            </a:lvl5pPr>
          </a:lstStyle>
          <a:p>
            <a:pPr lvl="0"/>
            <a:r>
              <a:rPr lang="zh-CN" altLang="en-US" dirty="0"/>
              <a:t>编辑母版文本样式</a:t>
            </a:r>
          </a:p>
        </p:txBody>
      </p:sp>
    </p:spTree>
    <p:extLst>
      <p:ext uri="{BB962C8B-B14F-4D97-AF65-F5344CB8AC3E}">
        <p14:creationId xmlns:p14="http://schemas.microsoft.com/office/powerpoint/2010/main" val="271497692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0-#ppt_w/2"/>
                                          </p:val>
                                        </p:tav>
                                        <p:tav tm="100000">
                                          <p:val>
                                            <p:strVal val="#ppt_x"/>
                                          </p:val>
                                        </p:tav>
                                      </p:tavLst>
                                    </p:anim>
                                    <p:anim calcmode="lin" valueType="num">
                                      <p:cBhvr additive="base">
                                        <p:cTn id="8" dur="25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250"/>
                            </p:stCondLst>
                            <p:childTnLst>
                              <p:par>
                                <p:cTn id="10" presetID="10"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50"/>
                                        <p:tgtEl>
                                          <p:spTgt spid="9"/>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500"/>
                                        <p:tgtEl>
                                          <p:spTgt spid="13"/>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1">
                                            <p:txEl>
                                              <p:pRg st="0" end="0"/>
                                            </p:txEl>
                                          </p:spTgt>
                                        </p:tgtEl>
                                        <p:attrNameLst>
                                          <p:attrName>style.visibility</p:attrName>
                                        </p:attrNameLst>
                                      </p:cBhvr>
                                      <p:to>
                                        <p:strVal val="visible"/>
                                      </p:to>
                                    </p:set>
                                    <p:animEffect transition="in" filter="fade">
                                      <p:cBhvr>
                                        <p:cTn id="20" dur="25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P spid="9" grpId="0" animBg="1"/>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250"/>
                        <p:tgtEl>
                          <p:spTgt spid="11"/>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D9569627-6CF9-4229-9B0F-4A2AD2F3CB2E}"/>
              </a:ext>
            </a:extLst>
          </p:cNvPr>
          <p:cNvSpPr/>
          <p:nvPr userDrawn="1"/>
        </p:nvSpPr>
        <p:spPr>
          <a:xfrm>
            <a:off x="-24938" y="0"/>
            <a:ext cx="73983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8" name="矩形 7">
            <a:extLst>
              <a:ext uri="{FF2B5EF4-FFF2-40B4-BE49-F238E27FC236}">
                <a16:creationId xmlns:a16="http://schemas.microsoft.com/office/drawing/2014/main" id="{E5AE286F-F69E-4ECB-A34B-B7B66A689A22}"/>
              </a:ext>
            </a:extLst>
          </p:cNvPr>
          <p:cNvSpPr/>
          <p:nvPr userDrawn="1"/>
        </p:nvSpPr>
        <p:spPr>
          <a:xfrm>
            <a:off x="831273" y="0"/>
            <a:ext cx="11222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文本占位符 12">
            <a:extLst>
              <a:ext uri="{FF2B5EF4-FFF2-40B4-BE49-F238E27FC236}">
                <a16:creationId xmlns:a16="http://schemas.microsoft.com/office/drawing/2014/main" id="{2930BD28-28A5-4B94-A051-7441007611D2}"/>
              </a:ext>
            </a:extLst>
          </p:cNvPr>
          <p:cNvSpPr>
            <a:spLocks noGrp="1"/>
          </p:cNvSpPr>
          <p:nvPr>
            <p:ph type="body" sz="quarter" idx="10"/>
          </p:nvPr>
        </p:nvSpPr>
        <p:spPr>
          <a:xfrm>
            <a:off x="53956" y="88265"/>
            <a:ext cx="544636" cy="5464637"/>
          </a:xfrm>
        </p:spPr>
        <p:txBody>
          <a:bodyPr vert="eaVert">
            <a:noAutofit/>
          </a:bodyPr>
          <a:lstStyle>
            <a:lvl1pPr marL="0" indent="0">
              <a:buFont typeface="Arial" panose="020B0604020202020204" pitchFamily="34" charset="0"/>
              <a:buNone/>
              <a:defRPr sz="2700" b="1">
                <a:solidFill>
                  <a:schemeClr val="bg1"/>
                </a:solidFill>
                <a:latin typeface="Microsoft JhengHei UI" panose="020B0604030504040204" pitchFamily="34" charset="-120"/>
                <a:ea typeface="Microsoft JhengHei UI" panose="020B0604030504040204" pitchFamily="34" charset="-120"/>
              </a:defRPr>
            </a:lvl1pPr>
            <a:lvl2pPr marL="342900" indent="0">
              <a:buNone/>
              <a:defRPr sz="2400" b="1"/>
            </a:lvl2pPr>
            <a:lvl3pPr marL="685800" indent="0">
              <a:buNone/>
              <a:defRPr sz="2100" b="1"/>
            </a:lvl3pPr>
            <a:lvl4pPr marL="1028700" indent="0">
              <a:buNone/>
              <a:defRPr sz="1800" b="1"/>
            </a:lvl4pPr>
            <a:lvl5pPr marL="1371600" indent="0">
              <a:buNone/>
              <a:defRPr sz="1800" b="1"/>
            </a:lvl5pPr>
          </a:lstStyle>
          <a:p>
            <a:pPr lvl="0"/>
            <a:r>
              <a:rPr lang="zh-CN" altLang="en-US" dirty="0"/>
              <a:t>编辑母版文本样式</a:t>
            </a:r>
          </a:p>
        </p:txBody>
      </p:sp>
    </p:spTree>
    <p:extLst>
      <p:ext uri="{BB962C8B-B14F-4D97-AF65-F5344CB8AC3E}">
        <p14:creationId xmlns:p14="http://schemas.microsoft.com/office/powerpoint/2010/main" val="6123714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比较">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1997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69619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33887334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2121703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2875096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4126836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961608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2053958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D3AA7AC-8643-4BC1-A5BA-170E06D78803}" type="datetimeFigureOut">
              <a:rPr lang="zh-CN" altLang="en-US" smtClean="0"/>
              <a:t>18.4.2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3164027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3AA7AC-8643-4BC1-A5BA-170E06D78803}" type="datetimeFigureOut">
              <a:rPr lang="zh-CN" altLang="en-US" smtClean="0"/>
              <a:t>18.4.2</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26C835-4C70-4482-A354-D2FC188C1E20}" type="slidenum">
              <a:rPr lang="zh-CN" altLang="en-US" smtClean="0"/>
              <a:t>‹#›</a:t>
            </a:fld>
            <a:endParaRPr lang="zh-CN" altLang="en-US"/>
          </a:p>
        </p:txBody>
      </p:sp>
    </p:spTree>
    <p:extLst>
      <p:ext uri="{BB962C8B-B14F-4D97-AF65-F5344CB8AC3E}">
        <p14:creationId xmlns:p14="http://schemas.microsoft.com/office/powerpoint/2010/main" val="22438077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5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C667762B-3CAC-4C57-BA54-F8B28DBB0BC0}"/>
              </a:ext>
            </a:extLst>
          </p:cNvPr>
          <p:cNvSpPr>
            <a:spLocks noGrp="1"/>
          </p:cNvSpPr>
          <p:nvPr>
            <p:ph type="body" sz="quarter" idx="10"/>
          </p:nvPr>
        </p:nvSpPr>
        <p:spPr/>
        <p:txBody>
          <a:bodyPr/>
          <a:lstStyle/>
          <a:p>
            <a:r>
              <a:rPr lang="en-US" altLang="zh-CN" sz="2800" dirty="0">
                <a:latin typeface="Gotham"/>
              </a:rPr>
              <a:t>Chronological CV</a:t>
            </a:r>
            <a:endParaRPr lang="zh-CN" altLang="en-US" sz="2800" dirty="0"/>
          </a:p>
          <a:p>
            <a:endParaRPr lang="zh-CN" altLang="en-US" dirty="0"/>
          </a:p>
        </p:txBody>
      </p:sp>
      <p:pic>
        <p:nvPicPr>
          <p:cNvPr id="3" name="有澤孝紀 - サブ・タイトル">
            <a:hlinkClick r:id="" action="ppaction://media"/>
            <a:extLst>
              <a:ext uri="{FF2B5EF4-FFF2-40B4-BE49-F238E27FC236}">
                <a16:creationId xmlns:a16="http://schemas.microsoft.com/office/drawing/2014/main" id="{BE710318-16D8-47CB-A737-C5CD3D81B501}"/>
              </a:ext>
            </a:extLst>
          </p:cNvPr>
          <p:cNvPicPr>
            <a:picLocks noChangeAspect="1"/>
          </p:cNvPicPr>
          <p:nvPr>
            <a:audioFile r:link="rId2"/>
            <p:extLst>
              <p:ext uri="{DAA4B4D4-6D71-4841-9C94-3DE7FCFB9230}">
                <p14:media xmlns:p14="http://schemas.microsoft.com/office/powerpoint/2010/main" r:embed="rId1">
                  <p14:fade in="250" out="250"/>
                </p14:media>
              </p:ext>
            </p:extLst>
          </p:nvPr>
        </p:nvPicPr>
        <p:blipFill>
          <a:blip r:embed="rId4"/>
          <a:stretch>
            <a:fillRect/>
          </a:stretch>
        </p:blipFill>
        <p:spPr>
          <a:xfrm>
            <a:off x="1140372" y="496614"/>
            <a:ext cx="304800" cy="304800"/>
          </a:xfrm>
          <a:prstGeom prst="rect">
            <a:avLst/>
          </a:prstGeom>
        </p:spPr>
      </p:pic>
    </p:spTree>
    <p:extLst>
      <p:ext uri="{BB962C8B-B14F-4D97-AF65-F5344CB8AC3E}">
        <p14:creationId xmlns:p14="http://schemas.microsoft.com/office/powerpoint/2010/main" val="297671323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3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5CB5312-78FB-47BA-95A9-1901923E67B0}"/>
              </a:ext>
            </a:extLst>
          </p:cNvPr>
          <p:cNvSpPr>
            <a:spLocks noGrp="1"/>
          </p:cNvSpPr>
          <p:nvPr>
            <p:ph type="body" sz="quarter" idx="10"/>
          </p:nvPr>
        </p:nvSpPr>
        <p:spPr>
          <a:xfrm>
            <a:off x="2384369" y="3429000"/>
            <a:ext cx="6622997" cy="584253"/>
          </a:xfrm>
        </p:spPr>
        <p:txBody>
          <a:bodyPr/>
          <a:lstStyle/>
          <a:p>
            <a:r>
              <a:rPr lang="en-US" altLang="zh-CN" dirty="0"/>
              <a:t>Formatting  Resume</a:t>
            </a:r>
            <a:endParaRPr lang="zh-CN" altLang="en-US" dirty="0"/>
          </a:p>
        </p:txBody>
      </p:sp>
    </p:spTree>
    <p:extLst>
      <p:ext uri="{BB962C8B-B14F-4D97-AF65-F5344CB8AC3E}">
        <p14:creationId xmlns:p14="http://schemas.microsoft.com/office/powerpoint/2010/main" val="2161428733"/>
      </p:ext>
    </p:extLst>
  </p:cSld>
  <p:clrMapOvr>
    <a:masterClrMapping/>
  </p:clrMapOvr>
  <p:transition spd="slow">
    <p:push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0EA1579-5D04-4DFA-A0B3-1868EA3C6AF5}"/>
              </a:ext>
            </a:extLst>
          </p:cNvPr>
          <p:cNvSpPr>
            <a:spLocks noGrp="1"/>
          </p:cNvSpPr>
          <p:nvPr>
            <p:ph type="body" sz="quarter" idx="10"/>
          </p:nvPr>
        </p:nvSpPr>
        <p:spPr/>
        <p:txBody>
          <a:bodyPr/>
          <a:lstStyle/>
          <a:p>
            <a:r>
              <a:rPr lang="en-US" altLang="zh-CN" dirty="0"/>
              <a:t>Two Pages in Length</a:t>
            </a:r>
            <a:endParaRPr lang="zh-CN" altLang="en-US" dirty="0"/>
          </a:p>
        </p:txBody>
      </p:sp>
      <p:sp>
        <p:nvSpPr>
          <p:cNvPr id="4" name="矩形 3">
            <a:extLst>
              <a:ext uri="{FF2B5EF4-FFF2-40B4-BE49-F238E27FC236}">
                <a16:creationId xmlns:a16="http://schemas.microsoft.com/office/drawing/2014/main" id="{E36684AF-0796-46EB-985F-607D4C1B23D7}"/>
              </a:ext>
            </a:extLst>
          </p:cNvPr>
          <p:cNvSpPr/>
          <p:nvPr/>
        </p:nvSpPr>
        <p:spPr>
          <a:xfrm>
            <a:off x="236482" y="1629103"/>
            <a:ext cx="8544910" cy="3693319"/>
          </a:xfrm>
          <a:prstGeom prst="rect">
            <a:avLst/>
          </a:prstGeom>
        </p:spPr>
        <p:txBody>
          <a:bodyPr wrap="square">
            <a:spAutoFit/>
          </a:bodyPr>
          <a:lstStyle/>
          <a:p>
            <a:pPr algn="just"/>
            <a:endParaRPr lang="en-US" altLang="zh-CN" b="1" dirty="0">
              <a:solidFill>
                <a:srgbClr val="545454"/>
              </a:solidFill>
              <a:latin typeface="Helvetica" panose="020B0604020202020204" pitchFamily="34" charset="0"/>
            </a:endParaRPr>
          </a:p>
          <a:p>
            <a:pPr algn="just">
              <a:buFont typeface="Arial" panose="020B0604020202020204" pitchFamily="34" charset="0"/>
              <a:buChar char="•"/>
            </a:pPr>
            <a:r>
              <a:rPr lang="en-US" altLang="zh-CN" sz="2400" dirty="0">
                <a:solidFill>
                  <a:srgbClr val="31312D"/>
                </a:solidFill>
                <a:latin typeface="Gotham"/>
              </a:rPr>
              <a:t>Ensure the resume is </a:t>
            </a:r>
            <a:r>
              <a:rPr lang="en-US" altLang="zh-CN" sz="2400" b="1" dirty="0">
                <a:solidFill>
                  <a:schemeClr val="accent5">
                    <a:lumMod val="75000"/>
                  </a:schemeClr>
                </a:solidFill>
                <a:latin typeface="Gotham"/>
              </a:rPr>
              <a:t>one page to two pages </a:t>
            </a:r>
            <a:r>
              <a:rPr lang="en-US" altLang="zh-CN" sz="2400" dirty="0">
                <a:solidFill>
                  <a:srgbClr val="31312D"/>
                </a:solidFill>
                <a:latin typeface="Gotham"/>
              </a:rPr>
              <a:t>in length. Traditionally, resumes were expected to stick to a strict one-page rule, but today's standards have shifted. A one-page resume is still standard, particularly if you have less than ten years of experience in relevant work or if you have not held many different positions. </a:t>
            </a:r>
          </a:p>
          <a:p>
            <a:pPr algn="just">
              <a:buFont typeface="Arial" panose="020B0604020202020204" pitchFamily="34" charset="0"/>
              <a:buChar char="•"/>
            </a:pPr>
            <a:endParaRPr lang="en-US" altLang="zh-CN" sz="2400" dirty="0">
              <a:solidFill>
                <a:srgbClr val="31312D"/>
              </a:solidFill>
              <a:latin typeface="Gotham"/>
            </a:endParaRPr>
          </a:p>
          <a:p>
            <a:pPr algn="just">
              <a:buFont typeface="Arial" panose="020B0604020202020204" pitchFamily="34" charset="0"/>
              <a:buChar char="•"/>
            </a:pPr>
            <a:r>
              <a:rPr lang="en-US" altLang="zh-CN" sz="2400" dirty="0">
                <a:solidFill>
                  <a:srgbClr val="31312D"/>
                </a:solidFill>
                <a:latin typeface="Gotham"/>
              </a:rPr>
              <a:t>Your goal is not to tell your whole life's story or to seem like you're bragging about irrelevant accomplishments, but to concisely list all the relevant information about yourself.</a:t>
            </a:r>
          </a:p>
        </p:txBody>
      </p:sp>
    </p:spTree>
    <p:extLst>
      <p:ext uri="{BB962C8B-B14F-4D97-AF65-F5344CB8AC3E}">
        <p14:creationId xmlns:p14="http://schemas.microsoft.com/office/powerpoint/2010/main" val="415041597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FBE2F6B-AA55-41DB-BB89-33FFDAE37A6C}"/>
              </a:ext>
            </a:extLst>
          </p:cNvPr>
          <p:cNvSpPr>
            <a:spLocks noGrp="1"/>
          </p:cNvSpPr>
          <p:nvPr>
            <p:ph type="body" sz="quarter" idx="10"/>
          </p:nvPr>
        </p:nvSpPr>
        <p:spPr/>
        <p:txBody>
          <a:bodyPr/>
          <a:lstStyle/>
          <a:p>
            <a:r>
              <a:rPr lang="en-US" altLang="zh-CN" dirty="0"/>
              <a:t>Font</a:t>
            </a:r>
            <a:endParaRPr lang="zh-CN" altLang="en-US" dirty="0"/>
          </a:p>
        </p:txBody>
      </p:sp>
      <p:sp>
        <p:nvSpPr>
          <p:cNvPr id="3" name="矩形 2">
            <a:extLst>
              <a:ext uri="{FF2B5EF4-FFF2-40B4-BE49-F238E27FC236}">
                <a16:creationId xmlns:a16="http://schemas.microsoft.com/office/drawing/2014/main" id="{CC5D1BF3-5651-465E-8010-F57B8E3425CA}"/>
              </a:ext>
            </a:extLst>
          </p:cNvPr>
          <p:cNvSpPr/>
          <p:nvPr/>
        </p:nvSpPr>
        <p:spPr>
          <a:xfrm>
            <a:off x="367595" y="1770993"/>
            <a:ext cx="8408810" cy="4154984"/>
          </a:xfrm>
          <a:prstGeom prst="rect">
            <a:avLst/>
          </a:prstGeom>
        </p:spPr>
        <p:txBody>
          <a:bodyPr wrap="square">
            <a:spAutoFit/>
          </a:bodyPr>
          <a:lstStyle/>
          <a:p>
            <a:pPr marL="342900" indent="-342900">
              <a:buFont typeface="Arial" panose="020B0604020202020204" pitchFamily="34" charset="0"/>
              <a:buChar char="•"/>
            </a:pPr>
            <a:r>
              <a:rPr lang="en-US" altLang="zh-CN" sz="2400" dirty="0">
                <a:solidFill>
                  <a:srgbClr val="31312D"/>
                </a:solidFill>
                <a:latin typeface="Gotham"/>
              </a:rPr>
              <a:t>Type the resume in </a:t>
            </a:r>
            <a:r>
              <a:rPr lang="en-US" altLang="zh-CN" sz="2400" b="1" dirty="0">
                <a:solidFill>
                  <a:schemeClr val="accent5">
                    <a:lumMod val="75000"/>
                  </a:schemeClr>
                </a:solidFill>
                <a:latin typeface="Gotham"/>
              </a:rPr>
              <a:t>a standard font</a:t>
            </a:r>
            <a:r>
              <a:rPr lang="en-US" altLang="zh-CN" sz="2400" dirty="0">
                <a:solidFill>
                  <a:srgbClr val="31312D"/>
                </a:solidFill>
                <a:latin typeface="Gotham"/>
              </a:rPr>
              <a:t>. The hiring manager will spend only a few seconds reading your resume before deciding whether to discard it or continue reading. The font should be easy to read and pleasing to look at, but should not be distracting.</a:t>
            </a:r>
          </a:p>
          <a:p>
            <a:pPr marL="342900" indent="-342900">
              <a:buFont typeface="Arial" panose="020B0604020202020204" pitchFamily="34" charset="0"/>
              <a:buChar char="•"/>
            </a:pPr>
            <a:endParaRPr lang="en-US" altLang="zh-CN" sz="2400" dirty="0">
              <a:solidFill>
                <a:srgbClr val="31312D"/>
              </a:solidFill>
              <a:latin typeface="Gotham"/>
            </a:endParaRPr>
          </a:p>
          <a:p>
            <a:pPr marL="342900" indent="-342900">
              <a:buFont typeface="Arial" panose="020B0604020202020204" pitchFamily="34" charset="0"/>
              <a:buChar char="•"/>
            </a:pPr>
            <a:r>
              <a:rPr lang="en-US" altLang="zh-CN" sz="2400" dirty="0">
                <a:solidFill>
                  <a:srgbClr val="31312D"/>
                </a:solidFill>
                <a:latin typeface="Gotham"/>
              </a:rPr>
              <a:t> While the right font is not likely to earn you any points with a hiring manager, a distracting choice could definitely cost you. </a:t>
            </a:r>
          </a:p>
          <a:p>
            <a:pPr marL="342900" indent="-342900">
              <a:buFont typeface="Arial" panose="020B0604020202020204" pitchFamily="34" charset="0"/>
              <a:buChar char="•"/>
            </a:pPr>
            <a:endParaRPr lang="en-US" altLang="zh-CN" sz="2400" dirty="0">
              <a:solidFill>
                <a:srgbClr val="31312D"/>
              </a:solidFill>
              <a:latin typeface="Gotham"/>
            </a:endParaRPr>
          </a:p>
          <a:p>
            <a:pPr marL="342900" indent="-342900">
              <a:buFont typeface="Arial" panose="020B0604020202020204" pitchFamily="34" charset="0"/>
              <a:buChar char="•"/>
            </a:pPr>
            <a:r>
              <a:rPr lang="en-US" altLang="zh-CN" sz="2400" dirty="0">
                <a:solidFill>
                  <a:srgbClr val="31312D"/>
                </a:solidFill>
                <a:latin typeface="Gotham"/>
              </a:rPr>
              <a:t>It must be </a:t>
            </a:r>
            <a:r>
              <a:rPr lang="en-US" altLang="zh-CN" sz="2400" b="1" dirty="0">
                <a:solidFill>
                  <a:schemeClr val="accent5">
                    <a:lumMod val="75000"/>
                  </a:schemeClr>
                </a:solidFill>
                <a:latin typeface="Gotham"/>
              </a:rPr>
              <a:t>easy to read </a:t>
            </a:r>
            <a:r>
              <a:rPr lang="en-US" altLang="zh-CN" sz="2400" dirty="0">
                <a:solidFill>
                  <a:srgbClr val="31312D"/>
                </a:solidFill>
                <a:latin typeface="Gotham"/>
              </a:rPr>
              <a:t>and relatively </a:t>
            </a:r>
            <a:r>
              <a:rPr lang="en-US" altLang="zh-CN" sz="2400" b="1" dirty="0">
                <a:solidFill>
                  <a:schemeClr val="accent5">
                    <a:lumMod val="75000"/>
                  </a:schemeClr>
                </a:solidFill>
                <a:latin typeface="Gotham"/>
              </a:rPr>
              <a:t>conservative</a:t>
            </a:r>
            <a:r>
              <a:rPr lang="en-US" altLang="zh-CN" sz="2400" dirty="0">
                <a:solidFill>
                  <a:srgbClr val="31312D"/>
                </a:solidFill>
                <a:latin typeface="Gotham"/>
              </a:rPr>
              <a:t> in appearance, such as </a:t>
            </a:r>
            <a:r>
              <a:rPr lang="en-US" altLang="zh-CN" sz="2400" dirty="0">
                <a:solidFill>
                  <a:srgbClr val="31312D"/>
                </a:solidFill>
                <a:latin typeface="Arial" panose="020B0604020202020204" pitchFamily="34" charset="0"/>
                <a:cs typeface="Arial" panose="020B0604020202020204" pitchFamily="34" charset="0"/>
              </a:rPr>
              <a:t>Arial</a:t>
            </a:r>
            <a:r>
              <a:rPr lang="en-US" altLang="zh-CN" sz="2400" dirty="0">
                <a:solidFill>
                  <a:srgbClr val="31312D"/>
                </a:solidFill>
                <a:latin typeface="Gotham"/>
              </a:rPr>
              <a:t> or </a:t>
            </a:r>
            <a:r>
              <a:rPr lang="en-US" altLang="zh-CN" sz="2400" dirty="0">
                <a:solidFill>
                  <a:srgbClr val="31312D"/>
                </a:solidFill>
                <a:latin typeface="Tahoma" panose="020B0604030504040204" pitchFamily="34" charset="0"/>
                <a:ea typeface="Tahoma" panose="020B0604030504040204" pitchFamily="34" charset="0"/>
                <a:cs typeface="Tahoma" panose="020B0604030504040204" pitchFamily="34" charset="0"/>
              </a:rPr>
              <a:t>Tahoma</a:t>
            </a:r>
            <a:r>
              <a:rPr lang="en-US" altLang="zh-CN" sz="2400" dirty="0">
                <a:solidFill>
                  <a:srgbClr val="31312D"/>
                </a:solidFill>
                <a:latin typeface="Gotham"/>
              </a:rPr>
              <a:t>.</a:t>
            </a:r>
            <a:endParaRPr lang="zh-CN" altLang="en-US" sz="2400" dirty="0">
              <a:solidFill>
                <a:srgbClr val="31312D"/>
              </a:solidFill>
              <a:latin typeface="Gotham"/>
            </a:endParaRPr>
          </a:p>
        </p:txBody>
      </p:sp>
    </p:spTree>
    <p:extLst>
      <p:ext uri="{BB962C8B-B14F-4D97-AF65-F5344CB8AC3E}">
        <p14:creationId xmlns:p14="http://schemas.microsoft.com/office/powerpoint/2010/main" val="57108141"/>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F09A001A-2D89-45AE-92F6-FB935B78A9AF}"/>
              </a:ext>
            </a:extLst>
          </p:cNvPr>
          <p:cNvSpPr>
            <a:spLocks noGrp="1"/>
          </p:cNvSpPr>
          <p:nvPr>
            <p:ph type="body" sz="quarter" idx="10"/>
          </p:nvPr>
        </p:nvSpPr>
        <p:spPr/>
        <p:txBody>
          <a:bodyPr/>
          <a:lstStyle/>
          <a:p>
            <a:r>
              <a:rPr lang="en-US" altLang="zh-CN" dirty="0"/>
              <a:t>Example</a:t>
            </a:r>
            <a:endParaRPr lang="zh-CN" altLang="en-US" dirty="0"/>
          </a:p>
        </p:txBody>
      </p:sp>
      <p:pic>
        <p:nvPicPr>
          <p:cNvPr id="4" name="有澤孝紀 - アイ・キャッチ">
            <a:hlinkClick r:id="" action="ppaction://media"/>
            <a:extLst>
              <a:ext uri="{FF2B5EF4-FFF2-40B4-BE49-F238E27FC236}">
                <a16:creationId xmlns:a16="http://schemas.microsoft.com/office/drawing/2014/main" id="{EF13D586-A9B0-46E6-841A-33E4CA69D9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643352" y="733097"/>
            <a:ext cx="304800" cy="304800"/>
          </a:xfrm>
          <a:prstGeom prst="rect">
            <a:avLst/>
          </a:prstGeom>
        </p:spPr>
      </p:pic>
    </p:spTree>
    <p:extLst>
      <p:ext uri="{BB962C8B-B14F-4D97-AF65-F5344CB8AC3E}">
        <p14:creationId xmlns:p14="http://schemas.microsoft.com/office/powerpoint/2010/main" val="129826466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AA51DD4C-ED6B-47AB-881F-0F49EE5BA3CC}"/>
              </a:ext>
            </a:extLst>
          </p:cNvPr>
          <p:cNvSpPr>
            <a:spLocks noGrp="1"/>
          </p:cNvSpPr>
          <p:nvPr>
            <p:ph type="body" sz="quarter" idx="10"/>
          </p:nvPr>
        </p:nvSpPr>
        <p:spPr/>
        <p:txBody>
          <a:bodyPr/>
          <a:lstStyle/>
          <a:p>
            <a:endParaRPr lang="zh-CN" altLang="en-US" dirty="0"/>
          </a:p>
        </p:txBody>
      </p:sp>
      <p:pic>
        <p:nvPicPr>
          <p:cNvPr id="13" name="图片 12">
            <a:extLst>
              <a:ext uri="{FF2B5EF4-FFF2-40B4-BE49-F238E27FC236}">
                <a16:creationId xmlns:a16="http://schemas.microsoft.com/office/drawing/2014/main" id="{3EBD5CAB-CFF6-4EF4-8A4F-2E672CF7C6E8}"/>
              </a:ext>
            </a:extLst>
          </p:cNvPr>
          <p:cNvPicPr>
            <a:picLocks noChangeAspect="1"/>
          </p:cNvPicPr>
          <p:nvPr/>
        </p:nvPicPr>
        <p:blipFill>
          <a:blip r:embed="rId2"/>
          <a:stretch>
            <a:fillRect/>
          </a:stretch>
        </p:blipFill>
        <p:spPr>
          <a:xfrm>
            <a:off x="1387613" y="1103585"/>
            <a:ext cx="7016343" cy="4997969"/>
          </a:xfrm>
          <a:prstGeom prst="rect">
            <a:avLst/>
          </a:prstGeom>
        </p:spPr>
      </p:pic>
    </p:spTree>
    <p:extLst>
      <p:ext uri="{BB962C8B-B14F-4D97-AF65-F5344CB8AC3E}">
        <p14:creationId xmlns:p14="http://schemas.microsoft.com/office/powerpoint/2010/main" val="113301581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2F337CE-4974-45EC-9685-FC9AD87378DB}"/>
              </a:ext>
            </a:extLst>
          </p:cNvPr>
          <p:cNvSpPr>
            <a:spLocks noGrp="1"/>
          </p:cNvSpPr>
          <p:nvPr>
            <p:ph type="body" sz="quarter" idx="10"/>
          </p:nvPr>
        </p:nvSpPr>
        <p:spPr/>
        <p:txBody>
          <a:bodyPr/>
          <a:lstStyle/>
          <a:p>
            <a:endParaRPr lang="zh-CN" altLang="en-US"/>
          </a:p>
        </p:txBody>
      </p:sp>
      <p:pic>
        <p:nvPicPr>
          <p:cNvPr id="3" name="图片 2">
            <a:extLst>
              <a:ext uri="{FF2B5EF4-FFF2-40B4-BE49-F238E27FC236}">
                <a16:creationId xmlns:a16="http://schemas.microsoft.com/office/drawing/2014/main" id="{11E33B08-D903-44FF-839E-A86069BE3744}"/>
              </a:ext>
            </a:extLst>
          </p:cNvPr>
          <p:cNvPicPr>
            <a:picLocks noChangeAspect="1"/>
          </p:cNvPicPr>
          <p:nvPr/>
        </p:nvPicPr>
        <p:blipFill>
          <a:blip r:embed="rId2"/>
          <a:stretch>
            <a:fillRect/>
          </a:stretch>
        </p:blipFill>
        <p:spPr>
          <a:xfrm>
            <a:off x="1387405" y="617066"/>
            <a:ext cx="7128918" cy="5623868"/>
          </a:xfrm>
          <a:prstGeom prst="rect">
            <a:avLst/>
          </a:prstGeom>
        </p:spPr>
      </p:pic>
    </p:spTree>
    <p:extLst>
      <p:ext uri="{BB962C8B-B14F-4D97-AF65-F5344CB8AC3E}">
        <p14:creationId xmlns:p14="http://schemas.microsoft.com/office/powerpoint/2010/main" val="3331504566"/>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F09A001A-2D89-45AE-92F6-FB935B78A9AF}"/>
              </a:ext>
            </a:extLst>
          </p:cNvPr>
          <p:cNvSpPr>
            <a:spLocks noGrp="1"/>
          </p:cNvSpPr>
          <p:nvPr>
            <p:ph type="body" sz="quarter" idx="10"/>
          </p:nvPr>
        </p:nvSpPr>
        <p:spPr/>
        <p:txBody>
          <a:bodyPr/>
          <a:lstStyle/>
          <a:p>
            <a:r>
              <a:rPr lang="en-US" altLang="zh-CN" dirty="0"/>
              <a:t>Example</a:t>
            </a:r>
            <a:endParaRPr lang="zh-CN" altLang="en-US" dirty="0"/>
          </a:p>
        </p:txBody>
      </p:sp>
    </p:spTree>
    <p:extLst>
      <p:ext uri="{BB962C8B-B14F-4D97-AF65-F5344CB8AC3E}">
        <p14:creationId xmlns:p14="http://schemas.microsoft.com/office/powerpoint/2010/main" val="173738949"/>
      </p:ext>
    </p:extLst>
  </p:cSld>
  <p:clrMapOvr>
    <a:masterClrMapping/>
  </p:clrMapOvr>
  <p:transition spd="slow">
    <p:push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7D131D4-A44A-462E-A20A-B7F21BE8B420}"/>
              </a:ext>
            </a:extLst>
          </p:cNvPr>
          <p:cNvSpPr>
            <a:spLocks noGrp="1"/>
          </p:cNvSpPr>
          <p:nvPr>
            <p:ph type="body" sz="quarter" idx="10"/>
          </p:nvPr>
        </p:nvSpPr>
        <p:spPr/>
        <p:txBody>
          <a:bodyPr/>
          <a:lstStyle/>
          <a:p>
            <a:endParaRPr lang="zh-CN" altLang="en-US"/>
          </a:p>
        </p:txBody>
      </p:sp>
      <p:pic>
        <p:nvPicPr>
          <p:cNvPr id="5" name="图片 4">
            <a:extLst>
              <a:ext uri="{FF2B5EF4-FFF2-40B4-BE49-F238E27FC236}">
                <a16:creationId xmlns:a16="http://schemas.microsoft.com/office/drawing/2014/main" id="{D812A805-448F-4A52-8582-B5504B11A818}"/>
              </a:ext>
            </a:extLst>
          </p:cNvPr>
          <p:cNvPicPr>
            <a:picLocks noChangeAspect="1"/>
          </p:cNvPicPr>
          <p:nvPr/>
        </p:nvPicPr>
        <p:blipFill>
          <a:blip r:embed="rId2"/>
          <a:stretch>
            <a:fillRect/>
          </a:stretch>
        </p:blipFill>
        <p:spPr>
          <a:xfrm>
            <a:off x="1823793" y="-38531"/>
            <a:ext cx="6200855" cy="7406564"/>
          </a:xfrm>
          <a:prstGeom prst="rect">
            <a:avLst/>
          </a:prstGeom>
        </p:spPr>
      </p:pic>
    </p:spTree>
    <p:extLst>
      <p:ext uri="{BB962C8B-B14F-4D97-AF65-F5344CB8AC3E}">
        <p14:creationId xmlns:p14="http://schemas.microsoft.com/office/powerpoint/2010/main" val="150800457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4A247ED-7082-4C66-ABBB-54FD83A3EA1A}"/>
              </a:ext>
            </a:extLst>
          </p:cNvPr>
          <p:cNvSpPr>
            <a:spLocks noGrp="1"/>
          </p:cNvSpPr>
          <p:nvPr>
            <p:ph type="body" sz="quarter" idx="10"/>
          </p:nvPr>
        </p:nvSpPr>
        <p:spPr/>
        <p:txBody>
          <a:bodyPr/>
          <a:lstStyle/>
          <a:p>
            <a:endParaRPr lang="zh-CN" altLang="en-US"/>
          </a:p>
        </p:txBody>
      </p:sp>
      <p:pic>
        <p:nvPicPr>
          <p:cNvPr id="4" name="图片 3">
            <a:extLst>
              <a:ext uri="{FF2B5EF4-FFF2-40B4-BE49-F238E27FC236}">
                <a16:creationId xmlns:a16="http://schemas.microsoft.com/office/drawing/2014/main" id="{C315B62F-AB9D-448D-89DB-A25EA2B36505}"/>
              </a:ext>
            </a:extLst>
          </p:cNvPr>
          <p:cNvPicPr>
            <a:picLocks noChangeAspect="1"/>
          </p:cNvPicPr>
          <p:nvPr/>
        </p:nvPicPr>
        <p:blipFill>
          <a:blip r:embed="rId2"/>
          <a:stretch>
            <a:fillRect/>
          </a:stretch>
        </p:blipFill>
        <p:spPr>
          <a:xfrm>
            <a:off x="1434910" y="399166"/>
            <a:ext cx="7236123" cy="6458834"/>
          </a:xfrm>
          <a:prstGeom prst="rect">
            <a:avLst/>
          </a:prstGeom>
        </p:spPr>
      </p:pic>
    </p:spTree>
    <p:extLst>
      <p:ext uri="{BB962C8B-B14F-4D97-AF65-F5344CB8AC3E}">
        <p14:creationId xmlns:p14="http://schemas.microsoft.com/office/powerpoint/2010/main" val="1219478905"/>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F166D03-05E6-422E-AD73-372ACC2859AC}"/>
              </a:ext>
            </a:extLst>
          </p:cNvPr>
          <p:cNvSpPr>
            <a:spLocks noGrp="1"/>
          </p:cNvSpPr>
          <p:nvPr>
            <p:ph type="body" sz="quarter" idx="10"/>
          </p:nvPr>
        </p:nvSpPr>
        <p:spPr/>
        <p:txBody>
          <a:bodyPr/>
          <a:lstStyle/>
          <a:p>
            <a:endParaRPr lang="zh-CN" altLang="en-US"/>
          </a:p>
        </p:txBody>
      </p:sp>
      <p:pic>
        <p:nvPicPr>
          <p:cNvPr id="4" name="图片 3">
            <a:extLst>
              <a:ext uri="{FF2B5EF4-FFF2-40B4-BE49-F238E27FC236}">
                <a16:creationId xmlns:a16="http://schemas.microsoft.com/office/drawing/2014/main" id="{7F3C5FB1-FA14-45D9-9CEE-85EF0A724296}"/>
              </a:ext>
            </a:extLst>
          </p:cNvPr>
          <p:cNvPicPr>
            <a:picLocks noChangeAspect="1"/>
          </p:cNvPicPr>
          <p:nvPr/>
        </p:nvPicPr>
        <p:blipFill>
          <a:blip r:embed="rId2"/>
          <a:stretch>
            <a:fillRect/>
          </a:stretch>
        </p:blipFill>
        <p:spPr>
          <a:xfrm>
            <a:off x="1548374" y="88265"/>
            <a:ext cx="7304690" cy="6644529"/>
          </a:xfrm>
          <a:prstGeom prst="rect">
            <a:avLst/>
          </a:prstGeom>
        </p:spPr>
      </p:pic>
    </p:spTree>
    <p:extLst>
      <p:ext uri="{BB962C8B-B14F-4D97-AF65-F5344CB8AC3E}">
        <p14:creationId xmlns:p14="http://schemas.microsoft.com/office/powerpoint/2010/main" val="229041474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BB48A4D-F1D9-442E-B8ED-604039424041}"/>
              </a:ext>
            </a:extLst>
          </p:cNvPr>
          <p:cNvSpPr/>
          <p:nvPr/>
        </p:nvSpPr>
        <p:spPr>
          <a:xfrm>
            <a:off x="398859" y="2399260"/>
            <a:ext cx="8055032" cy="2677656"/>
          </a:xfrm>
          <a:prstGeom prst="rect">
            <a:avLst/>
          </a:prstGeom>
        </p:spPr>
        <p:txBody>
          <a:bodyPr wrap="square">
            <a:spAutoFit/>
          </a:bodyPr>
          <a:lstStyle/>
          <a:p>
            <a:pPr marL="342900" indent="-342900" algn="just">
              <a:buFont typeface="Arial" panose="020B0604020202020204" pitchFamily="34" charset="0"/>
              <a:buChar char="•"/>
            </a:pPr>
            <a:r>
              <a:rPr lang="en-US" altLang="zh-CN" sz="2400" dirty="0">
                <a:solidFill>
                  <a:srgbClr val="31312D"/>
                </a:solidFill>
                <a:latin typeface="Gotham"/>
              </a:rPr>
              <a:t>The chronological CV is named thus as it details your </a:t>
            </a:r>
            <a:r>
              <a:rPr lang="en-US" altLang="zh-CN" sz="2400" b="1" dirty="0">
                <a:solidFill>
                  <a:schemeClr val="accent5">
                    <a:lumMod val="75000"/>
                  </a:schemeClr>
                </a:solidFill>
                <a:latin typeface="Gotham"/>
              </a:rPr>
              <a:t>career history</a:t>
            </a:r>
            <a:r>
              <a:rPr lang="en-US" altLang="zh-CN" sz="2400" dirty="0">
                <a:solidFill>
                  <a:srgbClr val="31312D"/>
                </a:solidFill>
                <a:latin typeface="Gotham"/>
              </a:rPr>
              <a:t> most commonly in </a:t>
            </a:r>
            <a:r>
              <a:rPr lang="en-US" altLang="zh-CN" sz="2400" b="1" dirty="0">
                <a:solidFill>
                  <a:schemeClr val="accent5">
                    <a:lumMod val="75000"/>
                  </a:schemeClr>
                </a:solidFill>
                <a:latin typeface="Gotham"/>
              </a:rPr>
              <a:t>reverse chronological </a:t>
            </a:r>
            <a:r>
              <a:rPr lang="en-US" altLang="zh-CN" sz="2400" dirty="0">
                <a:solidFill>
                  <a:srgbClr val="31312D"/>
                </a:solidFill>
                <a:latin typeface="Gotham"/>
              </a:rPr>
              <a:t>order with the most recent employment detailed first and working backwards.</a:t>
            </a:r>
          </a:p>
          <a:p>
            <a:pPr marL="342900" indent="-342900" algn="just">
              <a:buFont typeface="Arial" panose="020B0604020202020204" pitchFamily="34" charset="0"/>
              <a:buChar char="•"/>
            </a:pPr>
            <a:r>
              <a:rPr lang="en-US" altLang="zh-CN" sz="2400" dirty="0">
                <a:solidFill>
                  <a:srgbClr val="31312D"/>
                </a:solidFill>
                <a:latin typeface="Gotham"/>
              </a:rPr>
              <a:t> A complete record of career history is detailed along with a complete </a:t>
            </a:r>
            <a:r>
              <a:rPr lang="en-US" altLang="zh-CN" sz="2400" b="1" dirty="0">
                <a:solidFill>
                  <a:schemeClr val="accent5">
                    <a:lumMod val="75000"/>
                  </a:schemeClr>
                </a:solidFill>
                <a:latin typeface="Gotham"/>
              </a:rPr>
              <a:t>education record</a:t>
            </a:r>
            <a:r>
              <a:rPr lang="en-US" altLang="zh-CN" sz="2400" dirty="0">
                <a:solidFill>
                  <a:srgbClr val="31312D"/>
                </a:solidFill>
                <a:latin typeface="Gotham"/>
              </a:rPr>
              <a:t>. It is the most frequently used CV and is usually </a:t>
            </a:r>
            <a:r>
              <a:rPr lang="en-US" altLang="zh-CN" sz="2400" b="1" dirty="0">
                <a:solidFill>
                  <a:schemeClr val="accent5">
                    <a:lumMod val="75000"/>
                  </a:schemeClr>
                </a:solidFill>
                <a:latin typeface="Gotham"/>
              </a:rPr>
              <a:t>2 sides of A4 </a:t>
            </a:r>
            <a:r>
              <a:rPr lang="en-US" altLang="zh-CN" sz="2400" dirty="0">
                <a:solidFill>
                  <a:srgbClr val="31312D"/>
                </a:solidFill>
                <a:latin typeface="Gotham"/>
              </a:rPr>
              <a:t>in length.</a:t>
            </a:r>
          </a:p>
        </p:txBody>
      </p:sp>
      <p:sp>
        <p:nvSpPr>
          <p:cNvPr id="5" name="文本占位符 4">
            <a:extLst>
              <a:ext uri="{FF2B5EF4-FFF2-40B4-BE49-F238E27FC236}">
                <a16:creationId xmlns:a16="http://schemas.microsoft.com/office/drawing/2014/main" id="{AB05A30D-84C0-42E4-B521-EA93217F2883}"/>
              </a:ext>
            </a:extLst>
          </p:cNvPr>
          <p:cNvSpPr>
            <a:spLocks noGrp="1"/>
          </p:cNvSpPr>
          <p:nvPr>
            <p:ph type="body" sz="quarter" idx="10"/>
          </p:nvPr>
        </p:nvSpPr>
        <p:spPr>
          <a:xfrm>
            <a:off x="117309" y="231112"/>
            <a:ext cx="8192344" cy="457200"/>
          </a:xfrm>
        </p:spPr>
        <p:txBody>
          <a:bodyPr>
            <a:normAutofit fontScale="92500" lnSpcReduction="10000"/>
          </a:bodyPr>
          <a:lstStyle/>
          <a:p>
            <a:pPr marL="0" indent="0">
              <a:buNone/>
            </a:pPr>
            <a:r>
              <a:rPr lang="en-US" altLang="zh-CN" sz="3000" dirty="0">
                <a:solidFill>
                  <a:schemeClr val="bg1"/>
                </a:solidFill>
                <a:latin typeface="Gotham"/>
              </a:rPr>
              <a:t>Chronological CV</a:t>
            </a:r>
            <a:endParaRPr lang="zh-CN" altLang="en-US" sz="3000" dirty="0">
              <a:solidFill>
                <a:schemeClr val="bg1"/>
              </a:solidFill>
            </a:endParaRPr>
          </a:p>
        </p:txBody>
      </p:sp>
    </p:spTree>
    <p:extLst>
      <p:ext uri="{BB962C8B-B14F-4D97-AF65-F5344CB8AC3E}">
        <p14:creationId xmlns:p14="http://schemas.microsoft.com/office/powerpoint/2010/main" val="300035232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BD0F81A-E096-4F13-A0F5-F805DB277F58}"/>
              </a:ext>
            </a:extLst>
          </p:cNvPr>
          <p:cNvSpPr>
            <a:spLocks noGrp="1"/>
          </p:cNvSpPr>
          <p:nvPr>
            <p:ph type="body" sz="quarter" idx="10"/>
          </p:nvPr>
        </p:nvSpPr>
        <p:spPr/>
        <p:txBody>
          <a:bodyPr/>
          <a:lstStyle/>
          <a:p>
            <a:endParaRPr lang="zh-CN" altLang="en-US"/>
          </a:p>
        </p:txBody>
      </p:sp>
      <p:pic>
        <p:nvPicPr>
          <p:cNvPr id="3" name="图片 2">
            <a:extLst>
              <a:ext uri="{FF2B5EF4-FFF2-40B4-BE49-F238E27FC236}">
                <a16:creationId xmlns:a16="http://schemas.microsoft.com/office/drawing/2014/main" id="{BA7ED1CA-E524-433F-9069-5A148AFB823E}"/>
              </a:ext>
            </a:extLst>
          </p:cNvPr>
          <p:cNvPicPr>
            <a:picLocks noChangeAspect="1"/>
          </p:cNvPicPr>
          <p:nvPr/>
        </p:nvPicPr>
        <p:blipFill>
          <a:blip r:embed="rId2"/>
          <a:stretch>
            <a:fillRect/>
          </a:stretch>
        </p:blipFill>
        <p:spPr>
          <a:xfrm>
            <a:off x="1298020" y="88265"/>
            <a:ext cx="7866994" cy="2833772"/>
          </a:xfrm>
          <a:prstGeom prst="rect">
            <a:avLst/>
          </a:prstGeom>
        </p:spPr>
      </p:pic>
      <p:pic>
        <p:nvPicPr>
          <p:cNvPr id="4" name="图片 3">
            <a:extLst>
              <a:ext uri="{FF2B5EF4-FFF2-40B4-BE49-F238E27FC236}">
                <a16:creationId xmlns:a16="http://schemas.microsoft.com/office/drawing/2014/main" id="{847CAE38-D2AD-4142-8AD4-B2ED8DAC110D}"/>
              </a:ext>
            </a:extLst>
          </p:cNvPr>
          <p:cNvPicPr>
            <a:picLocks noChangeAspect="1"/>
          </p:cNvPicPr>
          <p:nvPr/>
        </p:nvPicPr>
        <p:blipFill>
          <a:blip r:embed="rId3"/>
          <a:stretch>
            <a:fillRect/>
          </a:stretch>
        </p:blipFill>
        <p:spPr>
          <a:xfrm>
            <a:off x="1345565" y="2655460"/>
            <a:ext cx="7183572" cy="4077489"/>
          </a:xfrm>
          <a:prstGeom prst="rect">
            <a:avLst/>
          </a:prstGeom>
        </p:spPr>
      </p:pic>
    </p:spTree>
    <p:extLst>
      <p:ext uri="{BB962C8B-B14F-4D97-AF65-F5344CB8AC3E}">
        <p14:creationId xmlns:p14="http://schemas.microsoft.com/office/powerpoint/2010/main" val="903862755"/>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FC7496AB-A3EE-4375-8B72-83E5A50969C3}"/>
              </a:ext>
            </a:extLst>
          </p:cNvPr>
          <p:cNvSpPr>
            <a:spLocks noGrp="1"/>
          </p:cNvSpPr>
          <p:nvPr>
            <p:ph type="body" sz="quarter" idx="10"/>
          </p:nvPr>
        </p:nvSpPr>
        <p:spPr/>
        <p:txBody>
          <a:bodyPr/>
          <a:lstStyle/>
          <a:p>
            <a:r>
              <a:rPr lang="en-US" altLang="zh-CN" dirty="0"/>
              <a:t>Next Preview</a:t>
            </a:r>
            <a:endParaRPr lang="zh-CN" altLang="en-US" dirty="0"/>
          </a:p>
        </p:txBody>
      </p:sp>
      <p:pic>
        <p:nvPicPr>
          <p:cNvPr id="2" name="有澤孝紀 - 予告">
            <a:hlinkClick r:id="" action="ppaction://media"/>
            <a:extLst>
              <a:ext uri="{FF2B5EF4-FFF2-40B4-BE49-F238E27FC236}">
                <a16:creationId xmlns:a16="http://schemas.microsoft.com/office/drawing/2014/main" id="{1E1A92C1-C5A3-472F-B38E-EFA0AA8A842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4759" y="207579"/>
            <a:ext cx="304800" cy="304800"/>
          </a:xfrm>
          <a:prstGeom prst="rect">
            <a:avLst/>
          </a:prstGeom>
        </p:spPr>
      </p:pic>
    </p:spTree>
    <p:extLst>
      <p:ext uri="{BB962C8B-B14F-4D97-AF65-F5344CB8AC3E}">
        <p14:creationId xmlns:p14="http://schemas.microsoft.com/office/powerpoint/2010/main" val="202155514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9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472C4"/>
        </a:soli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BF08FFC9-F92A-4395-B89C-14F776BD5038}"/>
              </a:ext>
            </a:extLst>
          </p:cNvPr>
          <p:cNvSpPr txBox="1"/>
          <p:nvPr/>
        </p:nvSpPr>
        <p:spPr>
          <a:xfrm>
            <a:off x="1840621" y="3059668"/>
            <a:ext cx="5462758" cy="923330"/>
          </a:xfrm>
          <a:prstGeom prst="rect">
            <a:avLst/>
          </a:prstGeom>
          <a:noFill/>
        </p:spPr>
        <p:txBody>
          <a:bodyPr wrap="square" rtlCol="0">
            <a:spAutoFit/>
          </a:bodyPr>
          <a:lstStyle/>
          <a:p>
            <a:pPr algn="ctr"/>
            <a:r>
              <a:rPr lang="en-US" altLang="zh-CN" sz="5400" dirty="0">
                <a:solidFill>
                  <a:schemeClr val="bg1"/>
                </a:solidFill>
              </a:rPr>
              <a:t>Functional CV</a:t>
            </a:r>
            <a:endParaRPr lang="zh-CN" altLang="en-US" sz="5400" dirty="0">
              <a:solidFill>
                <a:schemeClr val="bg1"/>
              </a:solidFill>
            </a:endParaRPr>
          </a:p>
        </p:txBody>
      </p:sp>
    </p:spTree>
    <p:extLst>
      <p:ext uri="{BB962C8B-B14F-4D97-AF65-F5344CB8AC3E}">
        <p14:creationId xmlns:p14="http://schemas.microsoft.com/office/powerpoint/2010/main" val="5790307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257E112A-0FD8-4097-B916-0D777C6C6919}"/>
              </a:ext>
            </a:extLst>
          </p:cNvPr>
          <p:cNvSpPr>
            <a:spLocks noGrp="1"/>
          </p:cNvSpPr>
          <p:nvPr>
            <p:ph type="body" sz="quarter" idx="10"/>
          </p:nvPr>
        </p:nvSpPr>
        <p:spPr/>
        <p:txBody>
          <a:bodyPr/>
          <a:lstStyle/>
          <a:p>
            <a:r>
              <a:rPr lang="en-US" altLang="zh-CN" dirty="0"/>
              <a:t>Content </a:t>
            </a:r>
            <a:endParaRPr lang="zh-CN" altLang="en-US" dirty="0"/>
          </a:p>
        </p:txBody>
      </p:sp>
      <p:sp>
        <p:nvSpPr>
          <p:cNvPr id="4" name="矩形 3">
            <a:extLst>
              <a:ext uri="{FF2B5EF4-FFF2-40B4-BE49-F238E27FC236}">
                <a16:creationId xmlns:a16="http://schemas.microsoft.com/office/drawing/2014/main" id="{DB2A7583-B638-4562-9BF3-89D7B4F2F9E0}"/>
              </a:ext>
            </a:extLst>
          </p:cNvPr>
          <p:cNvSpPr/>
          <p:nvPr/>
        </p:nvSpPr>
        <p:spPr>
          <a:xfrm>
            <a:off x="315883" y="1925435"/>
            <a:ext cx="8449888" cy="3785652"/>
          </a:xfrm>
          <a:prstGeom prst="rect">
            <a:avLst/>
          </a:prstGeom>
        </p:spPr>
        <p:txBody>
          <a:bodyPr wrap="square">
            <a:spAutoFit/>
          </a:bodyPr>
          <a:lstStyle/>
          <a:p>
            <a:pPr marL="342900" indent="-342900" algn="just">
              <a:buFont typeface="Arial" panose="020B0604020202020204" pitchFamily="34" charset="0"/>
              <a:buChar char="•"/>
            </a:pPr>
            <a:r>
              <a:rPr lang="en-US" altLang="zh-CN" sz="2400" dirty="0">
                <a:solidFill>
                  <a:srgbClr val="31312D"/>
                </a:solidFill>
                <a:latin typeface="Gotham"/>
              </a:rPr>
              <a:t>Job Titles and company names are emphasized with skills, duties and achievements detailed under each job title. A chronological CV is most useful if you are staying within the </a:t>
            </a:r>
            <a:r>
              <a:rPr lang="en-US" altLang="zh-CN" sz="2400" b="1" dirty="0">
                <a:solidFill>
                  <a:schemeClr val="accent5">
                    <a:lumMod val="75000"/>
                  </a:schemeClr>
                </a:solidFill>
                <a:latin typeface="Gotham"/>
              </a:rPr>
              <a:t>same industry </a:t>
            </a:r>
            <a:r>
              <a:rPr lang="en-US" altLang="zh-CN" sz="2400" dirty="0">
                <a:solidFill>
                  <a:srgbClr val="31312D"/>
                </a:solidFill>
                <a:latin typeface="Gotham"/>
              </a:rPr>
              <a:t>and wish to show career progression.</a:t>
            </a:r>
          </a:p>
          <a:p>
            <a:pPr algn="just"/>
            <a:endParaRPr lang="en-US" altLang="zh-CN" sz="2400" dirty="0">
              <a:solidFill>
                <a:srgbClr val="31312D"/>
              </a:solidFill>
              <a:latin typeface="Gotham"/>
            </a:endParaRPr>
          </a:p>
          <a:p>
            <a:pPr marL="342900" indent="-342900" algn="just">
              <a:buFont typeface="Arial" panose="020B0604020202020204" pitchFamily="34" charset="0"/>
              <a:buChar char="•"/>
            </a:pPr>
            <a:r>
              <a:rPr lang="en-US" altLang="zh-CN" sz="2400" dirty="0">
                <a:solidFill>
                  <a:srgbClr val="31312D"/>
                </a:solidFill>
                <a:latin typeface="Gotham"/>
              </a:rPr>
              <a:t>Additionally, if your employer was a </a:t>
            </a:r>
            <a:r>
              <a:rPr lang="en-US" altLang="zh-CN" sz="2400" b="1" dirty="0">
                <a:solidFill>
                  <a:schemeClr val="accent5">
                    <a:lumMod val="75000"/>
                  </a:schemeClr>
                </a:solidFill>
                <a:latin typeface="Gotham"/>
              </a:rPr>
              <a:t>familiar household name</a:t>
            </a:r>
            <a:r>
              <a:rPr lang="en-US" altLang="zh-CN" sz="2400" dirty="0">
                <a:solidFill>
                  <a:srgbClr val="31312D"/>
                </a:solidFill>
                <a:latin typeface="Gotham"/>
              </a:rPr>
              <a:t>, it may be wise to </a:t>
            </a:r>
            <a:r>
              <a:rPr lang="en-US" altLang="zh-CN" sz="2400" b="1" dirty="0">
                <a:solidFill>
                  <a:schemeClr val="accent5">
                    <a:lumMod val="75000"/>
                  </a:schemeClr>
                </a:solidFill>
                <a:latin typeface="Gotham"/>
              </a:rPr>
              <a:t>highlight</a:t>
            </a:r>
            <a:r>
              <a:rPr lang="en-US" altLang="zh-CN" sz="2400" dirty="0">
                <a:solidFill>
                  <a:srgbClr val="31312D"/>
                </a:solidFill>
                <a:latin typeface="Gotham"/>
              </a:rPr>
              <a:t> that as often they set a precedent for the type of people they employ so the mere mention of their company name may be enough to demonstrate that you are a high caliber candidate</a:t>
            </a:r>
            <a:r>
              <a:rPr lang="en-US" altLang="zh-CN" sz="2100" dirty="0">
                <a:solidFill>
                  <a:srgbClr val="31312D"/>
                </a:solidFill>
                <a:latin typeface="Gotham"/>
              </a:rPr>
              <a:t>.</a:t>
            </a:r>
          </a:p>
        </p:txBody>
      </p:sp>
    </p:spTree>
    <p:extLst>
      <p:ext uri="{BB962C8B-B14F-4D97-AF65-F5344CB8AC3E}">
        <p14:creationId xmlns:p14="http://schemas.microsoft.com/office/powerpoint/2010/main" val="246252722"/>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3549BC05-79F7-45DE-A110-F0CD088FB17E}"/>
              </a:ext>
            </a:extLst>
          </p:cNvPr>
          <p:cNvSpPr>
            <a:spLocks noGrp="1"/>
          </p:cNvSpPr>
          <p:nvPr>
            <p:ph type="body" sz="quarter" idx="10"/>
          </p:nvPr>
        </p:nvSpPr>
        <p:spPr/>
        <p:txBody>
          <a:bodyPr/>
          <a:lstStyle/>
          <a:p>
            <a:r>
              <a:rPr lang="en-US" altLang="zh-CN" dirty="0"/>
              <a:t>Attention</a:t>
            </a:r>
            <a:endParaRPr lang="zh-CN" altLang="en-US" dirty="0"/>
          </a:p>
        </p:txBody>
      </p:sp>
      <p:sp>
        <p:nvSpPr>
          <p:cNvPr id="4" name="矩形 3">
            <a:extLst>
              <a:ext uri="{FF2B5EF4-FFF2-40B4-BE49-F238E27FC236}">
                <a16:creationId xmlns:a16="http://schemas.microsoft.com/office/drawing/2014/main" id="{ACEB3762-07D1-4DB9-8D45-6E99295FA0A0}"/>
              </a:ext>
            </a:extLst>
          </p:cNvPr>
          <p:cNvSpPr/>
          <p:nvPr/>
        </p:nvSpPr>
        <p:spPr>
          <a:xfrm>
            <a:off x="313805" y="1954530"/>
            <a:ext cx="8516390" cy="1569660"/>
          </a:xfrm>
          <a:prstGeom prst="rect">
            <a:avLst/>
          </a:prstGeom>
        </p:spPr>
        <p:txBody>
          <a:bodyPr wrap="square">
            <a:spAutoFit/>
          </a:bodyPr>
          <a:lstStyle/>
          <a:p>
            <a:pPr algn="just"/>
            <a:r>
              <a:rPr lang="en-US" altLang="zh-CN" sz="2400" dirty="0">
                <a:solidFill>
                  <a:srgbClr val="31312D"/>
                </a:solidFill>
                <a:latin typeface="Gotham"/>
              </a:rPr>
              <a:t>Most employers prefer the chronological CV format, as it is easy to see </a:t>
            </a:r>
            <a:r>
              <a:rPr lang="en-US" altLang="zh-CN" sz="2400" b="1" dirty="0">
                <a:solidFill>
                  <a:schemeClr val="accent5">
                    <a:lumMod val="75000"/>
                  </a:schemeClr>
                </a:solidFill>
                <a:latin typeface="Gotham"/>
              </a:rPr>
              <a:t>who you have worked for </a:t>
            </a:r>
            <a:r>
              <a:rPr lang="en-US" altLang="zh-CN" sz="2400" dirty="0">
                <a:solidFill>
                  <a:srgbClr val="31312D"/>
                </a:solidFill>
                <a:latin typeface="Gotham"/>
              </a:rPr>
              <a:t>and </a:t>
            </a:r>
            <a:r>
              <a:rPr lang="en-US" altLang="zh-CN" sz="2400" b="1" dirty="0">
                <a:solidFill>
                  <a:schemeClr val="accent5">
                    <a:lumMod val="75000"/>
                  </a:schemeClr>
                </a:solidFill>
                <a:latin typeface="Gotham"/>
              </a:rPr>
              <a:t>what you did </a:t>
            </a:r>
            <a:r>
              <a:rPr lang="en-US" altLang="zh-CN" sz="2400" dirty="0">
                <a:solidFill>
                  <a:srgbClr val="31312D"/>
                </a:solidFill>
                <a:latin typeface="Gotham"/>
              </a:rPr>
              <a:t>in each particular job. If you do not have many achievements, you can take the emphasis off this fact when using a Chronological CV.</a:t>
            </a:r>
          </a:p>
        </p:txBody>
      </p:sp>
      <p:sp>
        <p:nvSpPr>
          <p:cNvPr id="5" name="矩形 4">
            <a:extLst>
              <a:ext uri="{FF2B5EF4-FFF2-40B4-BE49-F238E27FC236}">
                <a16:creationId xmlns:a16="http://schemas.microsoft.com/office/drawing/2014/main" id="{D7A6A387-AD01-47E3-89F5-49CFD9BB5E7E}"/>
              </a:ext>
            </a:extLst>
          </p:cNvPr>
          <p:cNvSpPr/>
          <p:nvPr/>
        </p:nvSpPr>
        <p:spPr>
          <a:xfrm>
            <a:off x="313806" y="3563042"/>
            <a:ext cx="8607829" cy="2308324"/>
          </a:xfrm>
          <a:prstGeom prst="rect">
            <a:avLst/>
          </a:prstGeom>
        </p:spPr>
        <p:txBody>
          <a:bodyPr wrap="square">
            <a:spAutoFit/>
          </a:bodyPr>
          <a:lstStyle/>
          <a:p>
            <a:pPr algn="just"/>
            <a:r>
              <a:rPr lang="en-US" altLang="zh-CN" sz="2400" dirty="0">
                <a:solidFill>
                  <a:srgbClr val="31312D"/>
                </a:solidFill>
                <a:latin typeface="Gotham"/>
              </a:rPr>
              <a:t>Reasons why a chronological CV </a:t>
            </a:r>
            <a:r>
              <a:rPr lang="en-US" altLang="zh-CN" sz="2400" b="1" dirty="0">
                <a:solidFill>
                  <a:schemeClr val="accent5">
                    <a:lumMod val="75000"/>
                  </a:schemeClr>
                </a:solidFill>
                <a:latin typeface="Gotham"/>
              </a:rPr>
              <a:t>may not </a:t>
            </a:r>
            <a:r>
              <a:rPr lang="en-US" altLang="zh-CN" sz="2400" dirty="0">
                <a:solidFill>
                  <a:srgbClr val="31312D"/>
                </a:solidFill>
                <a:latin typeface="Gotham"/>
              </a:rPr>
              <a:t>be the best format include:</a:t>
            </a:r>
          </a:p>
          <a:p>
            <a:pPr algn="just">
              <a:buFont typeface="Arial" panose="020B0604020202020204" pitchFamily="34" charset="0"/>
              <a:buChar char="•"/>
            </a:pPr>
            <a:r>
              <a:rPr lang="en-US" altLang="zh-CN" sz="2400" dirty="0">
                <a:solidFill>
                  <a:srgbClr val="31312D"/>
                </a:solidFill>
                <a:latin typeface="Gotham"/>
              </a:rPr>
              <a:t>If you are </a:t>
            </a:r>
            <a:r>
              <a:rPr lang="en-US" altLang="zh-CN" sz="2400" b="1" dirty="0">
                <a:solidFill>
                  <a:schemeClr val="accent5">
                    <a:lumMod val="75000"/>
                  </a:schemeClr>
                </a:solidFill>
                <a:latin typeface="Gotham"/>
              </a:rPr>
              <a:t>changing direction </a:t>
            </a:r>
            <a:r>
              <a:rPr lang="en-US" altLang="zh-CN" sz="2400" dirty="0">
                <a:solidFill>
                  <a:srgbClr val="31312D"/>
                </a:solidFill>
                <a:latin typeface="Gotham"/>
              </a:rPr>
              <a:t>and the most recent employer is not relevant to your new chosen career.</a:t>
            </a:r>
          </a:p>
          <a:p>
            <a:pPr algn="just">
              <a:buFont typeface="Arial" panose="020B0604020202020204" pitchFamily="34" charset="0"/>
              <a:buChar char="•"/>
            </a:pPr>
            <a:r>
              <a:rPr lang="en-US" altLang="zh-CN" sz="2400" dirty="0">
                <a:solidFill>
                  <a:srgbClr val="31312D"/>
                </a:solidFill>
                <a:latin typeface="Gotham"/>
              </a:rPr>
              <a:t>If your career history </a:t>
            </a:r>
            <a:r>
              <a:rPr lang="en-US" altLang="zh-CN" sz="2400" b="1" dirty="0">
                <a:solidFill>
                  <a:schemeClr val="accent5">
                    <a:lumMod val="75000"/>
                  </a:schemeClr>
                </a:solidFill>
                <a:latin typeface="Gotham"/>
              </a:rPr>
              <a:t>shows gaps in your employment </a:t>
            </a:r>
            <a:r>
              <a:rPr lang="en-US" altLang="zh-CN" sz="2400" dirty="0">
                <a:solidFill>
                  <a:srgbClr val="31312D"/>
                </a:solidFill>
                <a:latin typeface="Gotham"/>
              </a:rPr>
              <a:t>due to poor health, unemployment, having children, etc. or that you have changed jobs frequently.</a:t>
            </a:r>
          </a:p>
        </p:txBody>
      </p:sp>
    </p:spTree>
    <p:extLst>
      <p:ext uri="{BB962C8B-B14F-4D97-AF65-F5344CB8AC3E}">
        <p14:creationId xmlns:p14="http://schemas.microsoft.com/office/powerpoint/2010/main" val="1705017112"/>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BC0E6B18-C23B-4D78-9A16-83D1CDAEC564}"/>
              </a:ext>
            </a:extLst>
          </p:cNvPr>
          <p:cNvSpPr>
            <a:spLocks noGrp="1"/>
          </p:cNvSpPr>
          <p:nvPr>
            <p:ph type="body" sz="quarter" idx="10"/>
          </p:nvPr>
        </p:nvSpPr>
        <p:spPr>
          <a:xfrm>
            <a:off x="2509056" y="3509507"/>
            <a:ext cx="5802286" cy="728252"/>
          </a:xfrm>
        </p:spPr>
        <p:txBody>
          <a:bodyPr/>
          <a:lstStyle/>
          <a:p>
            <a:r>
              <a:rPr lang="en-US" altLang="zh-CN" sz="2400" dirty="0"/>
              <a:t>How to Write a Chronological Resume</a:t>
            </a:r>
            <a:endParaRPr lang="zh-CN" altLang="en-US" sz="2400" dirty="0"/>
          </a:p>
          <a:p>
            <a:endParaRPr lang="zh-CN" altLang="en-US" sz="2400" dirty="0"/>
          </a:p>
        </p:txBody>
      </p:sp>
      <p:pic>
        <p:nvPicPr>
          <p:cNvPr id="2" name="有澤孝紀 - 襲撃!そして…">
            <a:hlinkClick r:id="" action="ppaction://media"/>
            <a:extLst>
              <a:ext uri="{FF2B5EF4-FFF2-40B4-BE49-F238E27FC236}">
                <a16:creationId xmlns:a16="http://schemas.microsoft.com/office/drawing/2014/main" id="{653BCC25-47DC-44D3-AACD-4E76A5BAE1EF}"/>
              </a:ext>
            </a:extLst>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4"/>
          <a:stretch>
            <a:fillRect/>
          </a:stretch>
        </p:blipFill>
        <p:spPr>
          <a:xfrm>
            <a:off x="1492469" y="423041"/>
            <a:ext cx="304800" cy="304800"/>
          </a:xfrm>
          <a:prstGeom prst="rect">
            <a:avLst/>
          </a:prstGeom>
        </p:spPr>
      </p:pic>
    </p:spTree>
    <p:extLst>
      <p:ext uri="{BB962C8B-B14F-4D97-AF65-F5344CB8AC3E}">
        <p14:creationId xmlns:p14="http://schemas.microsoft.com/office/powerpoint/2010/main" val="296457340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7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8F548DC7-6D72-49DD-98C7-C4C940B04A3C}"/>
              </a:ext>
            </a:extLst>
          </p:cNvPr>
          <p:cNvSpPr>
            <a:spLocks noGrp="1"/>
          </p:cNvSpPr>
          <p:nvPr>
            <p:ph type="body" sz="quarter" idx="10"/>
          </p:nvPr>
        </p:nvSpPr>
        <p:spPr/>
        <p:txBody>
          <a:bodyPr/>
          <a:lstStyle/>
          <a:p>
            <a:r>
              <a:rPr lang="en-US" altLang="zh-CN" dirty="0"/>
              <a:t>Contact Information &amp; Objective</a:t>
            </a:r>
            <a:endParaRPr lang="zh-CN" altLang="en-US" dirty="0"/>
          </a:p>
        </p:txBody>
      </p:sp>
      <p:sp>
        <p:nvSpPr>
          <p:cNvPr id="4" name="矩形 3">
            <a:extLst>
              <a:ext uri="{FF2B5EF4-FFF2-40B4-BE49-F238E27FC236}">
                <a16:creationId xmlns:a16="http://schemas.microsoft.com/office/drawing/2014/main" id="{18803C0A-C1C8-4173-98CA-FBCEB6F939C0}"/>
              </a:ext>
            </a:extLst>
          </p:cNvPr>
          <p:cNvSpPr/>
          <p:nvPr/>
        </p:nvSpPr>
        <p:spPr>
          <a:xfrm>
            <a:off x="315310" y="1508234"/>
            <a:ext cx="8192344" cy="1477328"/>
          </a:xfrm>
          <a:prstGeom prst="rect">
            <a:avLst/>
          </a:prstGeom>
        </p:spPr>
        <p:txBody>
          <a:bodyPr wrap="square">
            <a:spAutoFit/>
          </a:bodyPr>
          <a:lstStyle/>
          <a:p>
            <a:endParaRPr lang="en-US" altLang="zh-CN" b="1" dirty="0">
              <a:solidFill>
                <a:srgbClr val="545454"/>
              </a:solidFill>
              <a:latin typeface="Helvetica" panose="020B0604020202020204" pitchFamily="34" charset="0"/>
            </a:endParaRPr>
          </a:p>
          <a:p>
            <a:pPr algn="just"/>
            <a:r>
              <a:rPr lang="en-US" altLang="zh-CN" sz="2400" dirty="0">
                <a:solidFill>
                  <a:srgbClr val="31312D"/>
                </a:solidFill>
                <a:latin typeface="Gotham"/>
              </a:rPr>
              <a:t>Provide your contact information as a heading on the </a:t>
            </a:r>
            <a:r>
              <a:rPr lang="en-US" altLang="zh-CN" sz="2400" b="1" dirty="0">
                <a:solidFill>
                  <a:schemeClr val="accent5">
                    <a:lumMod val="75000"/>
                  </a:schemeClr>
                </a:solidFill>
                <a:latin typeface="Gotham"/>
              </a:rPr>
              <a:t>top of the page</a:t>
            </a:r>
            <a:r>
              <a:rPr lang="en-US" altLang="zh-CN" sz="2400" dirty="0">
                <a:solidFill>
                  <a:srgbClr val="31312D"/>
                </a:solidFill>
                <a:latin typeface="Gotham"/>
              </a:rPr>
              <a:t>. This is the only section of the resume that does not have a special heading (that is, it should not say "Contact Information").</a:t>
            </a:r>
          </a:p>
        </p:txBody>
      </p:sp>
      <p:sp>
        <p:nvSpPr>
          <p:cNvPr id="5" name="矩形 4">
            <a:extLst>
              <a:ext uri="{FF2B5EF4-FFF2-40B4-BE49-F238E27FC236}">
                <a16:creationId xmlns:a16="http://schemas.microsoft.com/office/drawing/2014/main" id="{4B55FCDF-75D6-4595-B7EC-1175BE513E99}"/>
              </a:ext>
            </a:extLst>
          </p:cNvPr>
          <p:cNvSpPr/>
          <p:nvPr/>
        </p:nvSpPr>
        <p:spPr>
          <a:xfrm>
            <a:off x="336064" y="3403883"/>
            <a:ext cx="8471871" cy="1846659"/>
          </a:xfrm>
          <a:prstGeom prst="rect">
            <a:avLst/>
          </a:prstGeom>
        </p:spPr>
        <p:txBody>
          <a:bodyPr wrap="square">
            <a:spAutoFit/>
          </a:bodyPr>
          <a:lstStyle/>
          <a:p>
            <a:pPr algn="just"/>
            <a:endParaRPr lang="en-US" altLang="zh-CN" b="1" dirty="0">
              <a:solidFill>
                <a:srgbClr val="545454"/>
              </a:solidFill>
              <a:latin typeface="Helvetica" panose="020B0604020202020204" pitchFamily="34" charset="0"/>
            </a:endParaRPr>
          </a:p>
          <a:p>
            <a:pPr algn="just"/>
            <a:r>
              <a:rPr lang="en-US" altLang="zh-CN" sz="2400" dirty="0">
                <a:solidFill>
                  <a:srgbClr val="31312D"/>
                </a:solidFill>
                <a:latin typeface="Gotham"/>
              </a:rPr>
              <a:t>Formulate your objective. The objective follows your personal information and is </a:t>
            </a:r>
            <a:r>
              <a:rPr lang="en-US" altLang="zh-CN" sz="2400" b="1" dirty="0">
                <a:solidFill>
                  <a:schemeClr val="accent5">
                    <a:lumMod val="75000"/>
                  </a:schemeClr>
                </a:solidFill>
                <a:latin typeface="Gotham"/>
              </a:rPr>
              <a:t>strongly written</a:t>
            </a:r>
            <a:r>
              <a:rPr lang="en-US" altLang="zh-CN" sz="2400" dirty="0">
                <a:solidFill>
                  <a:srgbClr val="31312D"/>
                </a:solidFill>
                <a:latin typeface="Gotham"/>
              </a:rPr>
              <a:t>, but </a:t>
            </a:r>
            <a:r>
              <a:rPr lang="en-US" altLang="zh-CN" sz="2400" b="1" dirty="0">
                <a:solidFill>
                  <a:schemeClr val="accent5">
                    <a:lumMod val="75000"/>
                  </a:schemeClr>
                </a:solidFill>
                <a:latin typeface="Gotham"/>
              </a:rPr>
              <a:t>brief</a:t>
            </a:r>
            <a:r>
              <a:rPr lang="en-US" altLang="zh-CN" sz="2400" dirty="0">
                <a:solidFill>
                  <a:srgbClr val="31312D"/>
                </a:solidFill>
                <a:latin typeface="Gotham"/>
              </a:rPr>
              <a:t>. In 2 to 3 sentences, highlight your best attributes that make you a match for the position. </a:t>
            </a:r>
          </a:p>
        </p:txBody>
      </p:sp>
    </p:spTree>
    <p:extLst>
      <p:ext uri="{BB962C8B-B14F-4D97-AF65-F5344CB8AC3E}">
        <p14:creationId xmlns:p14="http://schemas.microsoft.com/office/powerpoint/2010/main" val="343029271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8CDCC9C-DC6C-4414-AABF-DB16B94B1B15}"/>
              </a:ext>
            </a:extLst>
          </p:cNvPr>
          <p:cNvSpPr>
            <a:spLocks noGrp="1"/>
          </p:cNvSpPr>
          <p:nvPr>
            <p:ph type="body" sz="quarter" idx="10"/>
          </p:nvPr>
        </p:nvSpPr>
        <p:spPr/>
        <p:txBody>
          <a:bodyPr/>
          <a:lstStyle/>
          <a:p>
            <a:r>
              <a:rPr lang="en-US" altLang="zh-CN" dirty="0"/>
              <a:t>Employment History</a:t>
            </a:r>
            <a:endParaRPr lang="zh-CN" altLang="en-US" dirty="0"/>
          </a:p>
        </p:txBody>
      </p:sp>
      <p:sp>
        <p:nvSpPr>
          <p:cNvPr id="3" name="矩形 2">
            <a:extLst>
              <a:ext uri="{FF2B5EF4-FFF2-40B4-BE49-F238E27FC236}">
                <a16:creationId xmlns:a16="http://schemas.microsoft.com/office/drawing/2014/main" id="{50239DB2-0492-450D-8555-AE9DAF51AE93}"/>
              </a:ext>
            </a:extLst>
          </p:cNvPr>
          <p:cNvSpPr/>
          <p:nvPr/>
        </p:nvSpPr>
        <p:spPr>
          <a:xfrm>
            <a:off x="241738" y="1774126"/>
            <a:ext cx="8660524" cy="3046988"/>
          </a:xfrm>
          <a:prstGeom prst="rect">
            <a:avLst/>
          </a:prstGeom>
        </p:spPr>
        <p:txBody>
          <a:bodyPr wrap="square">
            <a:spAutoFit/>
          </a:bodyPr>
          <a:lstStyle/>
          <a:p>
            <a:pPr algn="just"/>
            <a:r>
              <a:rPr lang="en-US" altLang="zh-CN" sz="2400" dirty="0">
                <a:solidFill>
                  <a:srgbClr val="31312D"/>
                </a:solidFill>
                <a:latin typeface="Gotham"/>
              </a:rPr>
              <a:t>List your employment history. This section will chronicle your experience </a:t>
            </a:r>
            <a:r>
              <a:rPr lang="en-US" altLang="zh-CN" sz="2400" b="1" dirty="0">
                <a:solidFill>
                  <a:schemeClr val="accent5">
                    <a:lumMod val="75000"/>
                  </a:schemeClr>
                </a:solidFill>
                <a:latin typeface="Gotham"/>
              </a:rPr>
              <a:t>beginning with your most recent position </a:t>
            </a:r>
            <a:r>
              <a:rPr lang="en-US" altLang="zh-CN" sz="2400" dirty="0">
                <a:solidFill>
                  <a:srgbClr val="31312D"/>
                </a:solidFill>
                <a:latin typeface="Gotham"/>
              </a:rPr>
              <a:t>and continuing in reverse. For each position, include dates of employment, name of the employer, title of position held, and your responsibilities (summarized in 1-2 sentences)</a:t>
            </a:r>
          </a:p>
          <a:p>
            <a:pPr algn="just"/>
            <a:endParaRPr lang="en-US" altLang="zh-CN" sz="2400" dirty="0">
              <a:solidFill>
                <a:srgbClr val="31312D"/>
              </a:solidFill>
              <a:latin typeface="Gotham"/>
            </a:endParaRPr>
          </a:p>
          <a:p>
            <a:pPr algn="just"/>
            <a:r>
              <a:rPr lang="en-US" altLang="zh-CN" sz="2400" dirty="0">
                <a:solidFill>
                  <a:srgbClr val="31312D"/>
                </a:solidFill>
                <a:latin typeface="Gotham"/>
              </a:rPr>
              <a:t>You can also list additional details about your responsibilities in a bullet list.</a:t>
            </a:r>
          </a:p>
        </p:txBody>
      </p:sp>
    </p:spTree>
    <p:extLst>
      <p:ext uri="{BB962C8B-B14F-4D97-AF65-F5344CB8AC3E}">
        <p14:creationId xmlns:p14="http://schemas.microsoft.com/office/powerpoint/2010/main" val="3959526920"/>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31629DA-230C-4ED9-8883-1B036FD1DA5A}"/>
              </a:ext>
            </a:extLst>
          </p:cNvPr>
          <p:cNvSpPr>
            <a:spLocks noGrp="1"/>
          </p:cNvSpPr>
          <p:nvPr>
            <p:ph type="body" sz="quarter" idx="10"/>
          </p:nvPr>
        </p:nvSpPr>
        <p:spPr/>
        <p:txBody>
          <a:bodyPr/>
          <a:lstStyle/>
          <a:p>
            <a:r>
              <a:rPr lang="en-US" altLang="zh-CN" dirty="0"/>
              <a:t>Education Information</a:t>
            </a:r>
            <a:endParaRPr lang="zh-CN" altLang="en-US" dirty="0"/>
          </a:p>
        </p:txBody>
      </p:sp>
      <p:sp>
        <p:nvSpPr>
          <p:cNvPr id="3" name="矩形 2">
            <a:extLst>
              <a:ext uri="{FF2B5EF4-FFF2-40B4-BE49-F238E27FC236}">
                <a16:creationId xmlns:a16="http://schemas.microsoft.com/office/drawing/2014/main" id="{82444060-FF9D-4E1D-8B5D-52EA495CA511}"/>
              </a:ext>
            </a:extLst>
          </p:cNvPr>
          <p:cNvSpPr/>
          <p:nvPr/>
        </p:nvSpPr>
        <p:spPr>
          <a:xfrm>
            <a:off x="315310" y="1693974"/>
            <a:ext cx="8513379" cy="3046988"/>
          </a:xfrm>
          <a:prstGeom prst="rect">
            <a:avLst/>
          </a:prstGeom>
        </p:spPr>
        <p:txBody>
          <a:bodyPr wrap="square">
            <a:spAutoFit/>
          </a:bodyPr>
          <a:lstStyle/>
          <a:p>
            <a:pPr algn="just"/>
            <a:r>
              <a:rPr lang="en-US" altLang="zh-CN" sz="2400" dirty="0">
                <a:solidFill>
                  <a:srgbClr val="31312D"/>
                </a:solidFill>
                <a:latin typeface="Gotham"/>
              </a:rPr>
              <a:t>List your education information. This section will chronicle your education beginning with your </a:t>
            </a:r>
            <a:r>
              <a:rPr lang="en-US" altLang="zh-CN" sz="2400" b="1" dirty="0">
                <a:solidFill>
                  <a:schemeClr val="accent5">
                    <a:lumMod val="75000"/>
                  </a:schemeClr>
                </a:solidFill>
                <a:latin typeface="Gotham"/>
              </a:rPr>
              <a:t>most recent</a:t>
            </a:r>
            <a:r>
              <a:rPr lang="en-US" altLang="zh-CN" sz="2400" dirty="0">
                <a:solidFill>
                  <a:srgbClr val="31312D"/>
                </a:solidFill>
                <a:latin typeface="Gotham"/>
              </a:rPr>
              <a:t> degree or diploma and continuing in reverse. Starting with your highest degree earned, list the name of the school, its location, the date of graduation</a:t>
            </a:r>
          </a:p>
          <a:p>
            <a:pPr algn="just"/>
            <a:endParaRPr lang="en-US" altLang="zh-CN" sz="2400" dirty="0">
              <a:solidFill>
                <a:srgbClr val="31312D"/>
              </a:solidFill>
              <a:latin typeface="Gotham"/>
            </a:endParaRPr>
          </a:p>
          <a:p>
            <a:pPr algn="just"/>
            <a:r>
              <a:rPr lang="en-US" altLang="zh-CN" sz="2400" dirty="0">
                <a:solidFill>
                  <a:srgbClr val="31312D"/>
                </a:solidFill>
                <a:latin typeface="Gotham"/>
              </a:rPr>
              <a:t>When you write a resume, you do not have to list your high school if you have a college degree</a:t>
            </a:r>
          </a:p>
          <a:p>
            <a:pPr algn="just"/>
            <a:endParaRPr lang="en-US" altLang="zh-CN" sz="2400" dirty="0">
              <a:solidFill>
                <a:srgbClr val="31312D"/>
              </a:solidFill>
              <a:latin typeface="Gotham"/>
            </a:endParaRPr>
          </a:p>
        </p:txBody>
      </p:sp>
    </p:spTree>
    <p:extLst>
      <p:ext uri="{BB962C8B-B14F-4D97-AF65-F5344CB8AC3E}">
        <p14:creationId xmlns:p14="http://schemas.microsoft.com/office/powerpoint/2010/main" val="717275703"/>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A8FCE38-8221-46D1-A4FE-A29E7567DC24}"/>
              </a:ext>
            </a:extLst>
          </p:cNvPr>
          <p:cNvSpPr>
            <a:spLocks noGrp="1"/>
          </p:cNvSpPr>
          <p:nvPr>
            <p:ph type="body" sz="quarter" idx="10"/>
          </p:nvPr>
        </p:nvSpPr>
        <p:spPr/>
        <p:txBody>
          <a:bodyPr/>
          <a:lstStyle/>
          <a:p>
            <a:r>
              <a:rPr lang="en-US" altLang="zh-CN" dirty="0"/>
              <a:t>Professional Memberships &amp;  Special Skills</a:t>
            </a:r>
            <a:endParaRPr lang="zh-CN" altLang="en-US" dirty="0"/>
          </a:p>
        </p:txBody>
      </p:sp>
      <p:sp>
        <p:nvSpPr>
          <p:cNvPr id="3" name="矩形 2">
            <a:extLst>
              <a:ext uri="{FF2B5EF4-FFF2-40B4-BE49-F238E27FC236}">
                <a16:creationId xmlns:a16="http://schemas.microsoft.com/office/drawing/2014/main" id="{4DCFC33E-5A23-40AE-BAFC-A842EB71DB10}"/>
              </a:ext>
            </a:extLst>
          </p:cNvPr>
          <p:cNvSpPr/>
          <p:nvPr/>
        </p:nvSpPr>
        <p:spPr>
          <a:xfrm>
            <a:off x="398859" y="1655378"/>
            <a:ext cx="8437713" cy="1938992"/>
          </a:xfrm>
          <a:prstGeom prst="rect">
            <a:avLst/>
          </a:prstGeom>
        </p:spPr>
        <p:txBody>
          <a:bodyPr wrap="square">
            <a:spAutoFit/>
          </a:bodyPr>
          <a:lstStyle/>
          <a:p>
            <a:pPr algn="just"/>
            <a:r>
              <a:rPr lang="en-US" altLang="zh-CN" sz="2400" dirty="0">
                <a:solidFill>
                  <a:srgbClr val="31312D"/>
                </a:solidFill>
                <a:latin typeface="Gotham"/>
              </a:rPr>
              <a:t>List your professional memberships and awards. This is your chance to show that you have excelled in your area of expertise. Include professional organization memberships, additional licenses or certificates, scholarships or academic honors, and community service positions.</a:t>
            </a:r>
          </a:p>
        </p:txBody>
      </p:sp>
      <p:sp>
        <p:nvSpPr>
          <p:cNvPr id="4" name="矩形 3">
            <a:extLst>
              <a:ext uri="{FF2B5EF4-FFF2-40B4-BE49-F238E27FC236}">
                <a16:creationId xmlns:a16="http://schemas.microsoft.com/office/drawing/2014/main" id="{BCB9E7D5-7701-4C78-9F83-D0FCC3D440E2}"/>
              </a:ext>
            </a:extLst>
          </p:cNvPr>
          <p:cNvSpPr/>
          <p:nvPr/>
        </p:nvSpPr>
        <p:spPr>
          <a:xfrm>
            <a:off x="398859" y="4109545"/>
            <a:ext cx="8429831" cy="1200329"/>
          </a:xfrm>
          <a:prstGeom prst="rect">
            <a:avLst/>
          </a:prstGeom>
        </p:spPr>
        <p:txBody>
          <a:bodyPr wrap="square">
            <a:spAutoFit/>
          </a:bodyPr>
          <a:lstStyle/>
          <a:p>
            <a:pPr algn="just"/>
            <a:r>
              <a:rPr lang="en-US" altLang="zh-CN" sz="2400" dirty="0">
                <a:solidFill>
                  <a:srgbClr val="31312D"/>
                </a:solidFill>
                <a:latin typeface="Gotham"/>
              </a:rPr>
              <a:t>Highlight </a:t>
            </a:r>
            <a:r>
              <a:rPr lang="en-US" altLang="zh-CN" sz="2400" b="1" dirty="0">
                <a:solidFill>
                  <a:schemeClr val="accent5">
                    <a:lumMod val="75000"/>
                  </a:schemeClr>
                </a:solidFill>
                <a:latin typeface="Gotham"/>
              </a:rPr>
              <a:t>special skills</a:t>
            </a:r>
            <a:r>
              <a:rPr lang="en-US" altLang="zh-CN" sz="2400" dirty="0">
                <a:solidFill>
                  <a:srgbClr val="31312D"/>
                </a:solidFill>
                <a:latin typeface="Gotham"/>
              </a:rPr>
              <a:t>. List any skills, experience or associations that further demonstrate how </a:t>
            </a:r>
            <a:r>
              <a:rPr lang="en-US" altLang="zh-CN" sz="2400" b="1" dirty="0">
                <a:solidFill>
                  <a:schemeClr val="accent5">
                    <a:lumMod val="75000"/>
                  </a:schemeClr>
                </a:solidFill>
                <a:latin typeface="Gotham"/>
              </a:rPr>
              <a:t>competent </a:t>
            </a:r>
            <a:r>
              <a:rPr lang="en-US" altLang="zh-CN" sz="2400" dirty="0">
                <a:solidFill>
                  <a:srgbClr val="31312D"/>
                </a:solidFill>
                <a:latin typeface="Gotham"/>
              </a:rPr>
              <a:t>and </a:t>
            </a:r>
            <a:r>
              <a:rPr lang="en-US" altLang="zh-CN" sz="2400" b="1" dirty="0">
                <a:solidFill>
                  <a:schemeClr val="accent5">
                    <a:lumMod val="75000"/>
                  </a:schemeClr>
                </a:solidFill>
                <a:latin typeface="Gotham"/>
              </a:rPr>
              <a:t>dedicated</a:t>
            </a:r>
            <a:r>
              <a:rPr lang="en-US" altLang="zh-CN" sz="2400" dirty="0">
                <a:solidFill>
                  <a:srgbClr val="31312D"/>
                </a:solidFill>
                <a:latin typeface="Gotham"/>
              </a:rPr>
              <a:t> you are, but were not acquired in a professional setting</a:t>
            </a:r>
            <a:r>
              <a:rPr lang="en-US" altLang="zh-CN" dirty="0">
                <a:solidFill>
                  <a:srgbClr val="545454"/>
                </a:solidFill>
                <a:latin typeface="Helvetica" panose="020B0604020202020204" pitchFamily="34" charset="0"/>
              </a:rPr>
              <a:t>. </a:t>
            </a:r>
            <a:endParaRPr lang="zh-CN" altLang="en-US" dirty="0"/>
          </a:p>
        </p:txBody>
      </p:sp>
    </p:spTree>
    <p:extLst>
      <p:ext uri="{BB962C8B-B14F-4D97-AF65-F5344CB8AC3E}">
        <p14:creationId xmlns:p14="http://schemas.microsoft.com/office/powerpoint/2010/main" val="3149932288"/>
      </p:ext>
    </p:extLst>
  </p:cSld>
  <p:clrMapOvr>
    <a:masterClrMapping/>
  </p:clrMapOvr>
  <p:transition spd="slow">
    <p:push/>
  </p:transition>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576</TotalTime>
  <Words>769</Words>
  <Application>Microsoft Office PowerPoint</Application>
  <PresentationFormat>全屏显示(4:3)</PresentationFormat>
  <Paragraphs>46</Paragraphs>
  <Slides>22</Slides>
  <Notes>0</Notes>
  <HiddenSlides>0</HiddenSlides>
  <MMClips>4</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22</vt:i4>
      </vt:variant>
    </vt:vector>
  </HeadingPairs>
  <TitlesOfParts>
    <vt:vector size="32" baseType="lpstr">
      <vt:lpstr>Gotham</vt:lpstr>
      <vt:lpstr>Microsoft JhengHei UI</vt:lpstr>
      <vt:lpstr>等线</vt:lpstr>
      <vt:lpstr>等线 Light</vt:lpstr>
      <vt:lpstr>Arial</vt:lpstr>
      <vt:lpstr>Calibri</vt:lpstr>
      <vt:lpstr>Calibri Light</vt:lpstr>
      <vt:lpstr>Helvetica</vt:lpstr>
      <vt:lpstr>Tahoma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王思源</dc:creator>
  <cp:lastModifiedBy>王思源</cp:lastModifiedBy>
  <cp:revision>45</cp:revision>
  <dcterms:created xsi:type="dcterms:W3CDTF">2018-03-28T02:38:01Z</dcterms:created>
  <dcterms:modified xsi:type="dcterms:W3CDTF">2018-04-02T01:53:24Z</dcterms:modified>
</cp:coreProperties>
</file>

<file path=docProps/thumbnail.jpeg>
</file>